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43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B88521-F0FB-4C80-94D0-F3D268FB6E53}" type="datetimeFigureOut">
              <a:rPr lang="en-US" smtClean="0"/>
              <a:t>12/4/2013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A8DBB7-983F-4E7C-A9FC-9AB926BD6E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893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830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Sharedsolar idea in images – 90 seconds</a:t>
            </a:r>
          </a:p>
        </p:txBody>
      </p:sp>
      <p:sp>
        <p:nvSpPr>
          <p:cNvPr id="1935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fld id="{421073FF-CC23-48C8-BE4F-AFF157777712}" type="slidenum">
              <a:rPr lang="en-US" sz="1200"/>
              <a:pPr eaLnBrk="1" hangingPunct="1"/>
              <a:t>5</a:t>
            </a:fld>
            <a:endParaRPr 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342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34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fld id="{FB9B2B21-A290-4AB9-98A3-D4814A50D17F}" type="slidenum">
              <a:rPr lang="en-US" sz="1200"/>
              <a:pPr eaLnBrk="1" hangingPunct="1"/>
              <a:t>10</a:t>
            </a:fld>
            <a:endParaRPr 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637CF-AC97-4EFB-8B42-E81DF67BA04C}" type="datetimeFigureOut">
              <a:rPr lang="en-US" smtClean="0"/>
              <a:t>12/4/2013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FA14E-B2F2-4590-A2FE-5791A4A308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8153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637CF-AC97-4EFB-8B42-E81DF67BA04C}" type="datetimeFigureOut">
              <a:rPr lang="en-US" smtClean="0"/>
              <a:t>12/4/2013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FA14E-B2F2-4590-A2FE-5791A4A308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3352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637CF-AC97-4EFB-8B42-E81DF67BA04C}" type="datetimeFigureOut">
              <a:rPr lang="en-US" smtClean="0"/>
              <a:t>12/4/2013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FA14E-B2F2-4590-A2FE-5791A4A308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3137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637CF-AC97-4EFB-8B42-E81DF67BA04C}" type="datetimeFigureOut">
              <a:rPr lang="en-US" smtClean="0"/>
              <a:t>12/4/2013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FA14E-B2F2-4590-A2FE-5791A4A308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5698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637CF-AC97-4EFB-8B42-E81DF67BA04C}" type="datetimeFigureOut">
              <a:rPr lang="en-US" smtClean="0"/>
              <a:t>12/4/2013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FA14E-B2F2-4590-A2FE-5791A4A308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6468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637CF-AC97-4EFB-8B42-E81DF67BA04C}" type="datetimeFigureOut">
              <a:rPr lang="en-US" smtClean="0"/>
              <a:t>12/4/2013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FA14E-B2F2-4590-A2FE-5791A4A308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144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637CF-AC97-4EFB-8B42-E81DF67BA04C}" type="datetimeFigureOut">
              <a:rPr lang="en-US" smtClean="0"/>
              <a:t>12/4/2013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FA14E-B2F2-4590-A2FE-5791A4A308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719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637CF-AC97-4EFB-8B42-E81DF67BA04C}" type="datetimeFigureOut">
              <a:rPr lang="en-US" smtClean="0"/>
              <a:t>12/4/2013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FA14E-B2F2-4590-A2FE-5791A4A308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582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637CF-AC97-4EFB-8B42-E81DF67BA04C}" type="datetimeFigureOut">
              <a:rPr lang="en-US" smtClean="0"/>
              <a:t>12/4/2013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FA14E-B2F2-4590-A2FE-5791A4A308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86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637CF-AC97-4EFB-8B42-E81DF67BA04C}" type="datetimeFigureOut">
              <a:rPr lang="en-US" smtClean="0"/>
              <a:t>12/4/2013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FA14E-B2F2-4590-A2FE-5791A4A308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722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637CF-AC97-4EFB-8B42-E81DF67BA04C}" type="datetimeFigureOut">
              <a:rPr lang="en-US" smtClean="0"/>
              <a:t>12/4/2013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FA14E-B2F2-4590-A2FE-5791A4A308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724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0637CF-AC97-4EFB-8B42-E81DF67BA04C}" type="datetimeFigureOut">
              <a:rPr lang="en-US" smtClean="0"/>
              <a:t>12/4/2013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6FA14E-B2F2-4590-A2FE-5791A4A308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307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5" name="Picture 3" descr="IMG_20131117_16084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186" name="Picture 2" descr="IMG_20131117_16081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54500"/>
            <a:ext cx="3368675" cy="2525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Bent-Up Arrow 4"/>
          <p:cNvSpPr>
            <a:spLocks/>
          </p:cNvSpPr>
          <p:nvPr/>
        </p:nvSpPr>
        <p:spPr bwMode="auto">
          <a:xfrm>
            <a:off x="3068638" y="5108575"/>
            <a:ext cx="1854200" cy="1270000"/>
          </a:xfrm>
          <a:custGeom>
            <a:avLst/>
            <a:gdLst>
              <a:gd name="T0" fmla="*/ 0 w 1854200"/>
              <a:gd name="T1" fmla="*/ 952500 h 1270000"/>
              <a:gd name="T2" fmla="*/ 1377950 w 1854200"/>
              <a:gd name="T3" fmla="*/ 952500 h 1270000"/>
              <a:gd name="T4" fmla="*/ 1377950 w 1854200"/>
              <a:gd name="T5" fmla="*/ 317500 h 1270000"/>
              <a:gd name="T6" fmla="*/ 1219200 w 1854200"/>
              <a:gd name="T7" fmla="*/ 317500 h 1270000"/>
              <a:gd name="T8" fmla="*/ 1536700 w 1854200"/>
              <a:gd name="T9" fmla="*/ 0 h 1270000"/>
              <a:gd name="T10" fmla="*/ 1854200 w 1854200"/>
              <a:gd name="T11" fmla="*/ 317500 h 1270000"/>
              <a:gd name="T12" fmla="*/ 1695450 w 1854200"/>
              <a:gd name="T13" fmla="*/ 317500 h 1270000"/>
              <a:gd name="T14" fmla="*/ 1695450 w 1854200"/>
              <a:gd name="T15" fmla="*/ 1270000 h 1270000"/>
              <a:gd name="T16" fmla="*/ 0 w 1854200"/>
              <a:gd name="T17" fmla="*/ 1270000 h 1270000"/>
              <a:gd name="T18" fmla="*/ 0 w 1854200"/>
              <a:gd name="T19" fmla="*/ 952500 h 12700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854200" h="1270000">
                <a:moveTo>
                  <a:pt x="0" y="952500"/>
                </a:moveTo>
                <a:lnTo>
                  <a:pt x="1377950" y="952500"/>
                </a:lnTo>
                <a:lnTo>
                  <a:pt x="1377950" y="317500"/>
                </a:lnTo>
                <a:lnTo>
                  <a:pt x="1219200" y="317500"/>
                </a:lnTo>
                <a:lnTo>
                  <a:pt x="1536700" y="0"/>
                </a:lnTo>
                <a:lnTo>
                  <a:pt x="1854200" y="317500"/>
                </a:lnTo>
                <a:lnTo>
                  <a:pt x="1695450" y="317500"/>
                </a:lnTo>
                <a:lnTo>
                  <a:pt x="1695450" y="1270000"/>
                </a:lnTo>
                <a:lnTo>
                  <a:pt x="0" y="1270000"/>
                </a:lnTo>
                <a:lnTo>
                  <a:pt x="0" y="952500"/>
                </a:lnTo>
                <a:close/>
              </a:path>
            </a:pathLst>
          </a:cu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885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400" smtClean="0">
                <a:latin typeface="Proxima Nova" charset="0"/>
              </a:rPr>
              <a:t>Electrification Planning: Business as Usual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257800"/>
          </a:xfrm>
        </p:spPr>
        <p:txBody>
          <a:bodyPr>
            <a:noAutofit/>
          </a:bodyPr>
          <a:lstStyle/>
          <a:p>
            <a:pPr marL="0" indent="0">
              <a:buFont typeface="Arial" pitchFamily="34" charset="0"/>
              <a:buNone/>
            </a:pPr>
            <a:r>
              <a:rPr lang="en-US" sz="2000" smtClean="0">
                <a:solidFill>
                  <a:schemeClr val="tx2"/>
                </a:solidFill>
                <a:latin typeface="Proxima Nova" charset="0"/>
              </a:rPr>
              <a:t>Typical Practices: </a:t>
            </a:r>
          </a:p>
          <a:p>
            <a:pPr marL="0" indent="0"/>
            <a:r>
              <a:rPr lang="en-US" sz="2000" smtClean="0">
                <a:latin typeface="Proxima Nova" charset="0"/>
              </a:rPr>
              <a:t>Short-term perspective limits to serial grid extension in nearby areas</a:t>
            </a:r>
          </a:p>
          <a:p>
            <a:pPr marL="0" indent="0"/>
            <a:r>
              <a:rPr lang="en-US" sz="2000" smtClean="0">
                <a:latin typeface="Proxima Nova" charset="0"/>
              </a:rPr>
              <a:t>Off-grid (SHS and mini-grids) largely un-planned or ad hoc</a:t>
            </a:r>
          </a:p>
          <a:p>
            <a:pPr marL="0" indent="0"/>
            <a:r>
              <a:rPr lang="en-US" sz="2000" smtClean="0">
                <a:latin typeface="Proxima Nova" charset="0"/>
              </a:rPr>
              <a:t>Costing/roll-out is not based on granular demand data</a:t>
            </a:r>
          </a:p>
          <a:p>
            <a:pPr marL="0" indent="0"/>
            <a:r>
              <a:rPr lang="en-US" sz="2000" smtClean="0">
                <a:latin typeface="Proxima Nova" charset="0"/>
              </a:rPr>
              <a:t>Repeating exercise needs new one-time effort</a:t>
            </a:r>
          </a:p>
          <a:p>
            <a:pPr marL="0" indent="0"/>
            <a:endParaRPr lang="en-US" sz="2000" smtClean="0">
              <a:latin typeface="Proxima Nova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en-US" sz="2000" smtClean="0">
                <a:solidFill>
                  <a:schemeClr val="tx2"/>
                </a:solidFill>
                <a:latin typeface="Proxima Nova" charset="0"/>
              </a:rPr>
              <a:t>Typical Outcomes:</a:t>
            </a:r>
          </a:p>
          <a:p>
            <a:pPr marL="0" indent="0"/>
            <a:r>
              <a:rPr lang="en-US" sz="2000" smtClean="0">
                <a:latin typeface="Proxima Nova" charset="0"/>
              </a:rPr>
              <a:t>Electricity service reaches a fraction of the population.</a:t>
            </a:r>
          </a:p>
          <a:p>
            <a:pPr marL="0" indent="0"/>
            <a:r>
              <a:rPr lang="en-US" sz="2000" smtClean="0">
                <a:latin typeface="Proxima Nova" charset="0"/>
              </a:rPr>
              <a:t>Access is not cost optimal or equitable:  </a:t>
            </a:r>
          </a:p>
          <a:p>
            <a:pPr lvl="1"/>
            <a:r>
              <a:rPr lang="en-US" sz="2000" smtClean="0">
                <a:latin typeface="Proxima Nova" charset="0"/>
              </a:rPr>
              <a:t>rural areas (or entire regions) remain under-served </a:t>
            </a:r>
          </a:p>
          <a:p>
            <a:pPr lvl="1"/>
            <a:r>
              <a:rPr lang="en-US" sz="2000" smtClean="0">
                <a:latin typeface="Proxima Nova" charset="0"/>
              </a:rPr>
              <a:t>gains of intensification in urban/peri-urban unrealized</a:t>
            </a:r>
          </a:p>
          <a:p>
            <a:pPr lvl="1"/>
            <a:r>
              <a:rPr lang="en-US" sz="2000" smtClean="0">
                <a:latin typeface="Proxima Nova" charset="0"/>
              </a:rPr>
              <a:t>Long lead time renewable investments are small, delayed</a:t>
            </a:r>
          </a:p>
          <a:p>
            <a:pPr marL="0" indent="0"/>
            <a:r>
              <a:rPr lang="en-US" sz="2000" smtClean="0">
                <a:latin typeface="Proxima Nova" charset="0"/>
              </a:rPr>
              <a:t>Planning lacks comprehensive, national scope</a:t>
            </a:r>
          </a:p>
          <a:p>
            <a:pPr marL="0" indent="0"/>
            <a:r>
              <a:rPr lang="en-US" sz="2000" smtClean="0">
                <a:latin typeface="Proxima Nova" charset="0"/>
              </a:rPr>
              <a:t>Difficult to communicate/change/budget across local/state/national</a:t>
            </a:r>
          </a:p>
          <a:p>
            <a:pPr marL="0" indent="0"/>
            <a:r>
              <a:rPr lang="en-US" sz="2000" smtClean="0">
                <a:latin typeface="Proxima Nova" charset="0"/>
              </a:rPr>
              <a:t>Donor funds remain under-utilized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fld id="{8ECBE539-3F2F-4227-9039-63A7EFBC9CEF}" type="slidenum">
              <a:rPr lang="en-US" sz="1200">
                <a:solidFill>
                  <a:srgbClr val="595959"/>
                </a:solidFill>
              </a:rPr>
              <a:pPr eaLnBrk="1" hangingPunct="1"/>
              <a:t>10</a:t>
            </a:fld>
            <a:endParaRPr lang="en-US" sz="1200"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937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09" name="Picture 3" descr="IMG_20131117_16041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10" name="Picture 4" descr="IMG_20131117_16041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8600" y="887413"/>
            <a:ext cx="3649663" cy="3794125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0562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4200" smtClean="0">
                <a:latin typeface="Gill Sans" pitchFamily="-84" charset="0"/>
                <a:ea typeface="ヒラギノ角ゴ ProN W3" pitchFamily="-84" charset="-128"/>
              </a:rPr>
              <a:t>Situation des Ménages</a:t>
            </a:r>
          </a:p>
        </p:txBody>
      </p:sp>
      <p:pic>
        <p:nvPicPr>
          <p:cNvPr id="95234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96" r="-3696"/>
          <a:stretch>
            <a:fillRect/>
          </a:stretch>
        </p:blipFill>
        <p:spPr>
          <a:xfrm>
            <a:off x="-239713" y="0"/>
            <a:ext cx="9383713" cy="6751638"/>
          </a:xfrm>
        </p:spPr>
      </p:pic>
      <p:sp>
        <p:nvSpPr>
          <p:cNvPr id="95235" name="TextBox 9"/>
          <p:cNvSpPr txBox="1">
            <a:spLocks noChangeArrowheads="1"/>
          </p:cNvSpPr>
          <p:nvPr/>
        </p:nvSpPr>
        <p:spPr bwMode="auto">
          <a:xfrm>
            <a:off x="5643563" y="750888"/>
            <a:ext cx="3070225" cy="679450"/>
          </a:xfrm>
          <a:prstGeom prst="rect">
            <a:avLst/>
          </a:prstGeom>
          <a:solidFill>
            <a:srgbClr val="C050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116" tIns="32052" rIns="64116" bIns="32052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319088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fr-FR" sz="2000">
                <a:solidFill>
                  <a:srgbClr val="FFFFFF"/>
                </a:solidFill>
                <a:latin typeface="Gill Sans" pitchFamily="-84" charset="0"/>
                <a:ea typeface="ヒラギノ角ゴ ProN W3" pitchFamily="-84" charset="-128"/>
                <a:sym typeface="Gill Sans" pitchFamily="-84" charset="0"/>
              </a:rPr>
              <a:t>Situation:</a:t>
            </a:r>
          </a:p>
          <a:p>
            <a:pPr lvl="1" eaLnBrk="1" hangingPunct="1"/>
            <a:r>
              <a:rPr lang="fr-FR" sz="2000">
                <a:solidFill>
                  <a:srgbClr val="FFFFFF"/>
                </a:solidFill>
                <a:latin typeface="Gill Sans" pitchFamily="-84" charset="0"/>
                <a:ea typeface="ヒラギノ角ゴ ProN W3" pitchFamily="-84" charset="-128"/>
                <a:sym typeface="Gill Sans" pitchFamily="-84" charset="0"/>
              </a:rPr>
              <a:t>&gt;20 ménages par 100 m</a:t>
            </a:r>
            <a:r>
              <a:rPr lang="fr-FR" sz="2000" baseline="30000">
                <a:solidFill>
                  <a:srgbClr val="FFFFFF"/>
                </a:solidFill>
                <a:latin typeface="Gill Sans" pitchFamily="-84" charset="0"/>
                <a:ea typeface="ヒラギノ角ゴ ProN W3" pitchFamily="-84" charset="-128"/>
                <a:sym typeface="Gill Sans" pitchFamily="-84" charset="0"/>
              </a:rPr>
              <a:t>2</a:t>
            </a:r>
            <a:endParaRPr lang="fr-FR" sz="2000">
              <a:solidFill>
                <a:srgbClr val="FFFFFF"/>
              </a:solidFill>
              <a:latin typeface="Gill Sans" pitchFamily="-84" charset="0"/>
              <a:ea typeface="ヒラギノ角ゴ ProN W3" pitchFamily="-84" charset="-128"/>
              <a:sym typeface="Gill Sans" pitchFamily="-84" charset="0"/>
            </a:endParaRPr>
          </a:p>
        </p:txBody>
      </p:sp>
      <p:sp>
        <p:nvSpPr>
          <p:cNvPr id="95236" name="TextBox 4"/>
          <p:cNvSpPr txBox="1">
            <a:spLocks noChangeArrowheads="1"/>
          </p:cNvSpPr>
          <p:nvPr/>
        </p:nvSpPr>
        <p:spPr bwMode="auto">
          <a:xfrm>
            <a:off x="6916738" y="3589338"/>
            <a:ext cx="1739900" cy="373062"/>
          </a:xfrm>
          <a:prstGeom prst="rect">
            <a:avLst/>
          </a:prstGeom>
          <a:solidFill>
            <a:srgbClr val="C050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116" tIns="32052" rIns="64116" bIns="32052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sz="2000">
                <a:solidFill>
                  <a:srgbClr val="FFFFFF"/>
                </a:solidFill>
                <a:latin typeface="Gill Sans" pitchFamily="-84" charset="0"/>
                <a:ea typeface="ヒラギノ角ゴ ProN W3" pitchFamily="-84" charset="-128"/>
                <a:sym typeface="Gill Sans" pitchFamily="-84" charset="0"/>
              </a:rPr>
              <a:t>Rayon de 100m</a:t>
            </a:r>
          </a:p>
        </p:txBody>
      </p:sp>
      <p:cxnSp>
        <p:nvCxnSpPr>
          <p:cNvPr id="95237" name="Straight Arrow Connector 5"/>
          <p:cNvCxnSpPr>
            <a:cxnSpLocks noChangeShapeType="1"/>
          </p:cNvCxnSpPr>
          <p:nvPr/>
        </p:nvCxnSpPr>
        <p:spPr bwMode="auto">
          <a:xfrm flipH="1">
            <a:off x="5643563" y="3803650"/>
            <a:ext cx="749300" cy="0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1946275" y="2089150"/>
            <a:ext cx="3589338" cy="353695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4116" tIns="32052" rIns="64116" bIns="32052" anchor="ctr"/>
          <a:lstStyle/>
          <a:p>
            <a:endParaRPr lang="en-US">
              <a:solidFill>
                <a:srgbClr val="FFFFFF"/>
              </a:solidFill>
              <a:latin typeface="Gill Sans" pitchFamily="-84" charset="0"/>
              <a:ea typeface="ヒラギノ角ゴ ProN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6585269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smtClean="0">
              <a:latin typeface="Proxima Nova" charset="0"/>
            </a:endParaRPr>
          </a:p>
        </p:txBody>
      </p:sp>
      <p:pic>
        <p:nvPicPr>
          <p:cNvPr id="96258" name="Picture 10" descr="Macintosh HD:Users:Sebastian:Pictures:SharedSolar:Originals:2011:28May, 2011_2:2011-06-03 13.25.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4075" y="2303463"/>
            <a:ext cx="2732088" cy="455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259" name="Picture 7" descr="Macintosh HD:Users:Sebastian:Pictures:SharedSolar:Modified:2011:1Jun, 2011:DSC_00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97113"/>
            <a:ext cx="3363913" cy="456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260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02"/>
          <a:stretch>
            <a:fillRect/>
          </a:stretch>
        </p:blipFill>
        <p:spPr bwMode="auto">
          <a:xfrm>
            <a:off x="6219825" y="2303463"/>
            <a:ext cx="2906713" cy="455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61" name="TextBox 13"/>
          <p:cNvSpPr txBox="1">
            <a:spLocks noChangeArrowheads="1"/>
          </p:cNvSpPr>
          <p:nvPr/>
        </p:nvSpPr>
        <p:spPr bwMode="auto">
          <a:xfrm>
            <a:off x="0" y="322263"/>
            <a:ext cx="9144000" cy="17875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101" tIns="32043" rIns="64101" bIns="32043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endParaRPr lang="en-US" sz="2800">
              <a:solidFill>
                <a:srgbClr val="FF0000"/>
              </a:solidFill>
            </a:endParaRPr>
          </a:p>
          <a:p>
            <a:pPr eaLnBrk="1" hangingPunct="1"/>
            <a:r>
              <a:rPr lang="en-US" sz="2800">
                <a:solidFill>
                  <a:srgbClr val="FF0000"/>
                </a:solidFill>
              </a:rPr>
              <a:t>GENERATION</a:t>
            </a:r>
            <a:r>
              <a:rPr lang="en-US" sz="2800"/>
              <a:t>   </a:t>
            </a:r>
            <a:r>
              <a:rPr lang="en-US" sz="2800">
                <a:solidFill>
                  <a:srgbClr val="00B0F0"/>
                </a:solidFill>
              </a:rPr>
              <a:t>DISTRIBUTION</a:t>
            </a:r>
            <a:r>
              <a:rPr lang="en-US" sz="2800"/>
              <a:t>  IN. WIRE/APP</a:t>
            </a:r>
          </a:p>
          <a:p>
            <a:pPr eaLnBrk="1" hangingPunct="1"/>
            <a:r>
              <a:rPr lang="en-US" sz="2800" b="1">
                <a:solidFill>
                  <a:srgbClr val="FF0000"/>
                </a:solidFill>
              </a:rPr>
              <a:t>        PRIVATE </a:t>
            </a:r>
            <a:r>
              <a:rPr lang="en-US" sz="2800" b="1"/>
              <a:t>          </a:t>
            </a:r>
            <a:r>
              <a:rPr lang="en-US" sz="2800" b="1">
                <a:solidFill>
                  <a:srgbClr val="00B0F0"/>
                </a:solidFill>
              </a:rPr>
              <a:t>PUBLIC </a:t>
            </a:r>
            <a:r>
              <a:rPr lang="en-US" sz="2800" b="1"/>
              <a:t>           TARIFF </a:t>
            </a:r>
          </a:p>
          <a:p>
            <a:pPr eaLnBrk="1" hangingPunct="1"/>
            <a:r>
              <a:rPr lang="en-US" sz="2800" b="1">
                <a:solidFill>
                  <a:srgbClr val="FF0000"/>
                </a:solidFill>
              </a:rPr>
              <a:t>     INVESTMENT  </a:t>
            </a:r>
            <a:r>
              <a:rPr lang="en-US" sz="2800" b="1"/>
              <a:t>    </a:t>
            </a:r>
            <a:r>
              <a:rPr lang="en-US" sz="2800" b="1">
                <a:solidFill>
                  <a:srgbClr val="00B0F0"/>
                </a:solidFill>
              </a:rPr>
              <a:t>FINANCED       </a:t>
            </a:r>
            <a:r>
              <a:rPr lang="en-US" sz="2800" b="1"/>
              <a:t>FINANCED</a:t>
            </a:r>
          </a:p>
        </p:txBody>
      </p:sp>
      <p:sp>
        <p:nvSpPr>
          <p:cNvPr id="96262" name="TextBox 14"/>
          <p:cNvSpPr txBox="1">
            <a:spLocks noChangeArrowheads="1"/>
          </p:cNvSpPr>
          <p:nvPr/>
        </p:nvSpPr>
        <p:spPr bwMode="auto">
          <a:xfrm>
            <a:off x="0" y="5862638"/>
            <a:ext cx="6286500" cy="8032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101" tIns="32043" rIns="64101" bIns="32043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>
                <a:solidFill>
                  <a:srgbClr val="FF0000"/>
                </a:solidFill>
              </a:rPr>
              <a:t>   ANY  SOURCE     </a:t>
            </a:r>
            <a:r>
              <a:rPr lang="en-US"/>
              <a:t>   </a:t>
            </a:r>
            <a:r>
              <a:rPr lang="en-US">
                <a:solidFill>
                  <a:srgbClr val="00B0F0"/>
                </a:solidFill>
              </a:rPr>
              <a:t>220V AC </a:t>
            </a:r>
            <a:endParaRPr lang="en-US"/>
          </a:p>
          <a:p>
            <a:pPr eaLnBrk="1" hangingPunct="1"/>
            <a:r>
              <a:rPr lang="en-US" b="1">
                <a:solidFill>
                  <a:srgbClr val="FF0000"/>
                </a:solidFill>
              </a:rPr>
              <a:t>   eg HYBRID</a:t>
            </a:r>
            <a:r>
              <a:rPr lang="en-US" b="1"/>
              <a:t> </a:t>
            </a:r>
            <a:r>
              <a:rPr lang="en-US" b="1">
                <a:solidFill>
                  <a:srgbClr val="00B0F0"/>
                </a:solidFill>
              </a:rPr>
              <a:t>         UTILITY GRADE </a:t>
            </a:r>
            <a:r>
              <a:rPr lang="en-US" b="1"/>
              <a:t>       </a:t>
            </a:r>
          </a:p>
        </p:txBody>
      </p:sp>
    </p:spTree>
    <p:extLst>
      <p:ext uri="{BB962C8B-B14F-4D97-AF65-F5344CB8AC3E}">
        <p14:creationId xmlns:p14="http://schemas.microsoft.com/office/powerpoint/2010/main" val="12636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1" name="Picture 2" descr="Shed_towe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28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5613" y="3911600"/>
            <a:ext cx="1598612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2529" name="Oval 30"/>
          <p:cNvSpPr>
            <a:spLocks/>
          </p:cNvSpPr>
          <p:nvPr/>
        </p:nvSpPr>
        <p:spPr bwMode="auto">
          <a:xfrm>
            <a:off x="6108700" y="4643438"/>
            <a:ext cx="473075" cy="366712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97284" name="Picture 3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2525" y="4554538"/>
            <a:ext cx="2159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7" name="Elbow Connector 135"/>
          <p:cNvCxnSpPr>
            <a:cxnSpLocks noChangeShapeType="1"/>
            <a:stCxn id="97289" idx="2"/>
            <a:endCxn id="97282" idx="2"/>
          </p:cNvCxnSpPr>
          <p:nvPr/>
        </p:nvCxnSpPr>
        <p:spPr bwMode="auto">
          <a:xfrm rot="5400000" flipH="1" flipV="1">
            <a:off x="4316413" y="3713162"/>
            <a:ext cx="490538" cy="3548063"/>
          </a:xfrm>
          <a:prstGeom prst="bentConnector3">
            <a:avLst>
              <a:gd name="adj1" fmla="val -174701"/>
            </a:avLst>
          </a:prstGeom>
          <a:noFill/>
          <a:ln w="57150">
            <a:solidFill>
              <a:schemeClr val="accent3">
                <a:lumMod val="6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97286" name="Elbow Connector 135"/>
          <p:cNvCxnSpPr>
            <a:cxnSpLocks noChangeShapeType="1"/>
            <a:stCxn id="97289" idx="2"/>
            <a:endCxn id="97282" idx="2"/>
          </p:cNvCxnSpPr>
          <p:nvPr/>
        </p:nvCxnSpPr>
        <p:spPr bwMode="auto">
          <a:xfrm rot="5400000" flipH="1" flipV="1">
            <a:off x="4316413" y="3713162"/>
            <a:ext cx="490538" cy="3548063"/>
          </a:xfrm>
          <a:prstGeom prst="bentConnector3">
            <a:avLst>
              <a:gd name="adj1" fmla="val -176972"/>
            </a:avLst>
          </a:prstGeom>
          <a:noFill/>
          <a:ln w="101600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Elbow Connector 135"/>
          <p:cNvCxnSpPr>
            <a:cxnSpLocks noChangeShapeType="1"/>
          </p:cNvCxnSpPr>
          <p:nvPr/>
        </p:nvCxnSpPr>
        <p:spPr bwMode="auto">
          <a:xfrm rot="10800000" flipV="1">
            <a:off x="-1697038" y="5518150"/>
            <a:ext cx="3751263" cy="857250"/>
          </a:xfrm>
          <a:prstGeom prst="bentConnector3">
            <a:avLst>
              <a:gd name="adj1" fmla="val -953"/>
            </a:avLst>
          </a:prstGeom>
          <a:noFill/>
          <a:ln w="57150">
            <a:solidFill>
              <a:schemeClr val="accent3">
                <a:lumMod val="6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18" name="Elbow Connector 135"/>
          <p:cNvCxnSpPr>
            <a:cxnSpLocks noChangeShapeType="1"/>
          </p:cNvCxnSpPr>
          <p:nvPr/>
        </p:nvCxnSpPr>
        <p:spPr bwMode="auto">
          <a:xfrm rot="10800000" flipV="1">
            <a:off x="-1322388" y="5732463"/>
            <a:ext cx="3751263" cy="857250"/>
          </a:xfrm>
          <a:prstGeom prst="bentConnector3">
            <a:avLst>
              <a:gd name="adj1" fmla="val -953"/>
            </a:avLst>
          </a:prstGeom>
          <a:noFill/>
          <a:ln w="57150">
            <a:solidFill>
              <a:schemeClr val="accent3">
                <a:lumMod val="65000"/>
              </a:schemeClr>
            </a:solidFill>
            <a:round/>
            <a:headEnd/>
            <a:tailEnd type="arrow" w="med" len="med"/>
          </a:ln>
        </p:spPr>
      </p:cxnSp>
      <p:pic>
        <p:nvPicPr>
          <p:cNvPr id="97289" name="Picture 127" descr="meter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256"/>
          <a:stretch>
            <a:fillRect/>
          </a:stretch>
        </p:blipFill>
        <p:spPr bwMode="auto">
          <a:xfrm>
            <a:off x="1946275" y="3803650"/>
            <a:ext cx="1684338" cy="1928813"/>
          </a:xfrm>
          <a:prstGeom prst="rect">
            <a:avLst/>
          </a:prstGeom>
          <a:solidFill>
            <a:schemeClr val="tx1"/>
          </a:solidFill>
          <a:ln w="76200">
            <a:solidFill>
              <a:schemeClr val="tx1"/>
            </a:solidFill>
            <a:miter lim="800000"/>
            <a:headEnd/>
            <a:tailEnd/>
          </a:ln>
        </p:spPr>
      </p:pic>
      <p:cxnSp>
        <p:nvCxnSpPr>
          <p:cNvPr id="65" name="Elbow Connector 135"/>
          <p:cNvCxnSpPr>
            <a:cxnSpLocks noChangeShapeType="1"/>
          </p:cNvCxnSpPr>
          <p:nvPr/>
        </p:nvCxnSpPr>
        <p:spPr bwMode="auto">
          <a:xfrm rot="5400000" flipH="1" flipV="1">
            <a:off x="3516312" y="4740276"/>
            <a:ext cx="652463" cy="1350962"/>
          </a:xfrm>
          <a:prstGeom prst="bentConnector3">
            <a:avLst>
              <a:gd name="adj1" fmla="val -95891"/>
            </a:avLst>
          </a:prstGeom>
          <a:noFill/>
          <a:ln w="57150">
            <a:solidFill>
              <a:schemeClr val="accent3">
                <a:lumMod val="6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97291" name="Straight Arrow Connector 14"/>
          <p:cNvCxnSpPr>
            <a:cxnSpLocks noChangeShapeType="1"/>
          </p:cNvCxnSpPr>
          <p:nvPr/>
        </p:nvCxnSpPr>
        <p:spPr bwMode="auto">
          <a:xfrm>
            <a:off x="5214938" y="3054350"/>
            <a:ext cx="642937" cy="642938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cxnSp>
        <p:nvCxnSpPr>
          <p:cNvPr id="97292" name="Shape 59"/>
          <p:cNvCxnSpPr>
            <a:cxnSpLocks noChangeShapeType="1"/>
          </p:cNvCxnSpPr>
          <p:nvPr/>
        </p:nvCxnSpPr>
        <p:spPr bwMode="auto">
          <a:xfrm rot="10800000" flipV="1">
            <a:off x="2643188" y="2571750"/>
            <a:ext cx="2946400" cy="1768475"/>
          </a:xfrm>
          <a:prstGeom prst="curvedConnector3">
            <a:avLst>
              <a:gd name="adj1" fmla="val 47574"/>
            </a:avLst>
          </a:prstGeom>
          <a:noFill/>
          <a:ln w="76200">
            <a:solidFill>
              <a:srgbClr val="FF0000"/>
            </a:solidFill>
            <a:prstDash val="lg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97293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26" t="19493" r="26471" b="39961"/>
          <a:stretch>
            <a:fillRect/>
          </a:stretch>
        </p:blipFill>
        <p:spPr bwMode="auto">
          <a:xfrm>
            <a:off x="2428875" y="0"/>
            <a:ext cx="2465388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294" name="Picture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8913" y="0"/>
            <a:ext cx="3875087" cy="257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295" name="Right Arrow 20"/>
          <p:cNvSpPr>
            <a:spLocks noChangeArrowheads="1"/>
          </p:cNvSpPr>
          <p:nvPr/>
        </p:nvSpPr>
        <p:spPr bwMode="auto">
          <a:xfrm>
            <a:off x="4786313" y="1125538"/>
            <a:ext cx="857250" cy="374650"/>
          </a:xfrm>
          <a:prstGeom prst="rightArrow">
            <a:avLst>
              <a:gd name="adj1" fmla="val 50000"/>
              <a:gd name="adj2" fmla="val 50053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4101" tIns="32043" rIns="64101" bIns="32043"/>
          <a:lstStyle/>
          <a:p>
            <a:pPr defTabSz="639763"/>
            <a:endParaRPr lang="en-US">
              <a:ea typeface="ヒラギノ角ゴ ProN W3" pitchFamily="-84" charset="-128"/>
            </a:endParaRPr>
          </a:p>
        </p:txBody>
      </p:sp>
      <p:sp>
        <p:nvSpPr>
          <p:cNvPr id="97296" name="Shape 26"/>
          <p:cNvSpPr>
            <a:spLocks noChangeArrowheads="1"/>
          </p:cNvSpPr>
          <p:nvPr/>
        </p:nvSpPr>
        <p:spPr bwMode="auto">
          <a:xfrm>
            <a:off x="2108200" y="5143500"/>
            <a:ext cx="2178050" cy="1141413"/>
          </a:xfrm>
          <a:prstGeom prst="rect">
            <a:avLst/>
          </a:prstGeom>
          <a:blipFill dpi="0" rotWithShape="1">
            <a:blip r:embed="rId9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291" tIns="32146" rIns="64291" bIns="32146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3020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29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225" y="136525"/>
            <a:ext cx="9144000" cy="6426200"/>
          </a:xfrm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8188325" y="1714500"/>
            <a:ext cx="430213" cy="222250"/>
          </a:xfrm>
          <a:prstGeom prst="rect">
            <a:avLst/>
          </a:prstGeom>
          <a:solidFill>
            <a:srgbClr val="FFFFFF">
              <a:alpha val="14902"/>
            </a:srgbClr>
          </a:solidFill>
          <a:ln w="9525">
            <a:solidFill>
              <a:srgbClr val="FFFF00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25" tIns="45713" rIns="91425" bIns="45713" anchor="ctr"/>
          <a:lstStyle/>
          <a:p>
            <a:pPr defTabSz="4571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200" b="1" dirty="0">
                <a:solidFill>
                  <a:prstClr val="black"/>
                </a:solidFill>
                <a:latin typeface="Calibri"/>
                <a:ea typeface="+mn-ea"/>
              </a:rPr>
              <a:t>16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5649913" y="2082800"/>
            <a:ext cx="430212" cy="222250"/>
          </a:xfrm>
          <a:prstGeom prst="rect">
            <a:avLst/>
          </a:prstGeom>
          <a:solidFill>
            <a:srgbClr val="FFFFFF">
              <a:alpha val="14902"/>
            </a:srgbClr>
          </a:solidFill>
          <a:ln w="9525">
            <a:solidFill>
              <a:srgbClr val="FFFF00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25" tIns="45713" rIns="91425" bIns="45713" anchor="ctr"/>
          <a:lstStyle/>
          <a:p>
            <a:pPr defTabSz="4571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200" b="1" dirty="0">
                <a:solidFill>
                  <a:prstClr val="black"/>
                </a:solidFill>
                <a:latin typeface="Calibri"/>
                <a:ea typeface="+mn-ea"/>
              </a:rPr>
              <a:t>14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5943600" y="1835150"/>
            <a:ext cx="430213" cy="222250"/>
          </a:xfrm>
          <a:prstGeom prst="rect">
            <a:avLst/>
          </a:prstGeom>
          <a:solidFill>
            <a:srgbClr val="FFFFFF">
              <a:alpha val="14902"/>
            </a:srgbClr>
          </a:solidFill>
          <a:ln w="9525">
            <a:solidFill>
              <a:srgbClr val="FFFF00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25" tIns="45713" rIns="91425" bIns="45713" anchor="ctr"/>
          <a:lstStyle/>
          <a:p>
            <a:pPr defTabSz="4571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200" b="1" dirty="0">
                <a:solidFill>
                  <a:prstClr val="black"/>
                </a:solidFill>
                <a:latin typeface="Calibri"/>
                <a:ea typeface="+mn-ea"/>
              </a:rPr>
              <a:t>17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5421313" y="1804988"/>
            <a:ext cx="430212" cy="222250"/>
          </a:xfrm>
          <a:prstGeom prst="rect">
            <a:avLst/>
          </a:prstGeom>
          <a:solidFill>
            <a:srgbClr val="FFFFFF">
              <a:alpha val="14902"/>
            </a:srgbClr>
          </a:solidFill>
          <a:ln w="9525">
            <a:solidFill>
              <a:srgbClr val="FFFF00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25" tIns="45713" rIns="91425" bIns="45713" anchor="ctr"/>
          <a:lstStyle/>
          <a:p>
            <a:pPr defTabSz="4571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200" b="1" dirty="0">
                <a:solidFill>
                  <a:prstClr val="black"/>
                </a:solidFill>
                <a:latin typeface="Calibri"/>
                <a:ea typeface="+mn-ea"/>
              </a:rPr>
              <a:t>15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4935538" y="1898650"/>
            <a:ext cx="430212" cy="222250"/>
          </a:xfrm>
          <a:prstGeom prst="rect">
            <a:avLst/>
          </a:prstGeom>
          <a:solidFill>
            <a:srgbClr val="FFFFFF">
              <a:alpha val="14902"/>
            </a:srgbClr>
          </a:solidFill>
          <a:ln w="9525">
            <a:solidFill>
              <a:srgbClr val="FFFF00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25" tIns="45713" rIns="91425" bIns="45713" anchor="ctr"/>
          <a:lstStyle/>
          <a:p>
            <a:pPr defTabSz="4571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200" b="1" dirty="0">
                <a:solidFill>
                  <a:prstClr val="black"/>
                </a:solidFill>
                <a:latin typeface="Calibri"/>
                <a:ea typeface="+mn-ea"/>
              </a:rPr>
              <a:t>19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4468813" y="2009775"/>
            <a:ext cx="430212" cy="222250"/>
          </a:xfrm>
          <a:prstGeom prst="rect">
            <a:avLst/>
          </a:prstGeom>
          <a:solidFill>
            <a:srgbClr val="FFFFFF">
              <a:alpha val="14902"/>
            </a:srgbClr>
          </a:solidFill>
          <a:ln w="9525">
            <a:solidFill>
              <a:srgbClr val="FFFF00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25" tIns="45713" rIns="91425" bIns="45713" anchor="ctr"/>
          <a:lstStyle/>
          <a:p>
            <a:pPr defTabSz="4571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200" b="1" dirty="0">
                <a:solidFill>
                  <a:prstClr val="black"/>
                </a:solidFill>
                <a:latin typeface="Calibri"/>
                <a:ea typeface="+mn-ea"/>
              </a:rPr>
              <a:t>13</a:t>
            </a: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3198813" y="2493963"/>
            <a:ext cx="398462" cy="219075"/>
          </a:xfrm>
          <a:prstGeom prst="rect">
            <a:avLst/>
          </a:prstGeom>
          <a:solidFill>
            <a:srgbClr val="FFFFFF">
              <a:alpha val="14902"/>
            </a:srgbClr>
          </a:solidFill>
          <a:ln w="9525">
            <a:solidFill>
              <a:srgbClr val="FFFF00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25" tIns="45713" rIns="91425" bIns="45713" anchor="ctr"/>
          <a:lstStyle/>
          <a:p>
            <a:pPr defTabSz="4571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200" b="1" dirty="0">
                <a:solidFill>
                  <a:prstClr val="black"/>
                </a:solidFill>
                <a:latin typeface="Calibri"/>
                <a:ea typeface="+mn-ea"/>
              </a:rPr>
              <a:t>29</a:t>
            </a: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103438" y="2884488"/>
            <a:ext cx="420687" cy="201612"/>
          </a:xfrm>
          <a:prstGeom prst="rect">
            <a:avLst/>
          </a:prstGeom>
          <a:solidFill>
            <a:srgbClr val="FFFFFF">
              <a:alpha val="14902"/>
            </a:srgbClr>
          </a:solidFill>
          <a:ln w="9525">
            <a:solidFill>
              <a:srgbClr val="FFFF00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25" tIns="45713" rIns="91425" bIns="45713" anchor="ctr"/>
          <a:lstStyle/>
          <a:p>
            <a:pPr defTabSz="4571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200" b="1" dirty="0">
                <a:solidFill>
                  <a:prstClr val="black"/>
                </a:solidFill>
                <a:latin typeface="Calibri"/>
                <a:ea typeface="+mn-ea"/>
              </a:rPr>
              <a:t>5</a:t>
            </a: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1706563" y="2798763"/>
            <a:ext cx="500062" cy="219075"/>
          </a:xfrm>
          <a:prstGeom prst="rect">
            <a:avLst/>
          </a:prstGeom>
          <a:solidFill>
            <a:srgbClr val="FFFFFF">
              <a:alpha val="14902"/>
            </a:srgbClr>
          </a:solidFill>
          <a:ln w="9525">
            <a:solidFill>
              <a:srgbClr val="FFFF00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25" tIns="45713" rIns="91425" bIns="45713" anchor="ctr"/>
          <a:lstStyle/>
          <a:p>
            <a:pPr defTabSz="4571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200" b="1" dirty="0">
                <a:solidFill>
                  <a:prstClr val="black"/>
                </a:solidFill>
                <a:latin typeface="Calibri"/>
                <a:ea typeface="+mn-ea"/>
              </a:rPr>
              <a:t>3</a:t>
            </a: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279525" y="2998788"/>
            <a:ext cx="438150" cy="223837"/>
          </a:xfrm>
          <a:prstGeom prst="rect">
            <a:avLst/>
          </a:prstGeom>
          <a:solidFill>
            <a:srgbClr val="FFFFFF">
              <a:alpha val="14902"/>
            </a:srgbClr>
          </a:solidFill>
          <a:ln w="9525">
            <a:solidFill>
              <a:srgbClr val="FFFF00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25" tIns="45713" rIns="91425" bIns="45713" anchor="ctr"/>
          <a:lstStyle/>
          <a:p>
            <a:pPr defTabSz="4571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200" b="1" dirty="0">
                <a:solidFill>
                  <a:prstClr val="black"/>
                </a:solidFill>
                <a:latin typeface="Calibri"/>
                <a:ea typeface="+mn-ea"/>
              </a:rPr>
              <a:t>4</a:t>
            </a: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692275" y="3348038"/>
            <a:ext cx="500063" cy="217487"/>
          </a:xfrm>
          <a:prstGeom prst="rect">
            <a:avLst/>
          </a:prstGeom>
          <a:solidFill>
            <a:srgbClr val="FFFFFF">
              <a:alpha val="14902"/>
            </a:srgbClr>
          </a:solidFill>
          <a:ln w="9525">
            <a:solidFill>
              <a:srgbClr val="FFFF00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25" tIns="45713" rIns="91425" bIns="45713" anchor="ctr"/>
          <a:lstStyle/>
          <a:p>
            <a:pPr defTabSz="4571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200" b="1" dirty="0">
                <a:solidFill>
                  <a:prstClr val="black"/>
                </a:solidFill>
                <a:latin typeface="Calibri"/>
                <a:ea typeface="+mn-ea"/>
              </a:rPr>
              <a:t>10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074738" y="3671888"/>
            <a:ext cx="509587" cy="236537"/>
          </a:xfrm>
          <a:prstGeom prst="rect">
            <a:avLst/>
          </a:prstGeom>
          <a:solidFill>
            <a:srgbClr val="FFFFFF">
              <a:alpha val="14902"/>
            </a:srgbClr>
          </a:solidFill>
          <a:ln w="9525">
            <a:solidFill>
              <a:srgbClr val="FFFF00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25" tIns="45713" rIns="91425" bIns="45713" anchor="ctr"/>
          <a:lstStyle/>
          <a:p>
            <a:pPr defTabSz="4571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200" b="1" dirty="0">
                <a:solidFill>
                  <a:prstClr val="black"/>
                </a:solidFill>
                <a:latin typeface="Calibri"/>
                <a:ea typeface="+mn-ea"/>
              </a:rPr>
              <a:t>6</a:t>
            </a:r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4414838" y="3073400"/>
            <a:ext cx="500062" cy="219075"/>
          </a:xfrm>
          <a:prstGeom prst="rect">
            <a:avLst/>
          </a:prstGeom>
          <a:solidFill>
            <a:srgbClr val="FFFFFF">
              <a:alpha val="14902"/>
            </a:srgbClr>
          </a:solidFill>
          <a:ln w="9525">
            <a:solidFill>
              <a:srgbClr val="FFFF00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25" tIns="45713" rIns="91425" bIns="45713" anchor="ctr"/>
          <a:lstStyle/>
          <a:p>
            <a:pPr defTabSz="4571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200" b="1" dirty="0">
                <a:solidFill>
                  <a:prstClr val="black"/>
                </a:solidFill>
                <a:latin typeface="Calibri"/>
                <a:ea typeface="+mn-ea"/>
              </a:rPr>
              <a:t>28</a:t>
            </a:r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3519488" y="3355975"/>
            <a:ext cx="500062" cy="217488"/>
          </a:xfrm>
          <a:prstGeom prst="rect">
            <a:avLst/>
          </a:prstGeom>
          <a:solidFill>
            <a:srgbClr val="FFFFFF">
              <a:alpha val="14902"/>
            </a:srgbClr>
          </a:solidFill>
          <a:ln w="9525">
            <a:solidFill>
              <a:srgbClr val="FFFF00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25" tIns="45713" rIns="91425" bIns="45713" anchor="ctr"/>
          <a:lstStyle/>
          <a:p>
            <a:pPr defTabSz="4571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200" b="1" dirty="0">
                <a:solidFill>
                  <a:prstClr val="black"/>
                </a:solidFill>
                <a:latin typeface="Calibri"/>
                <a:ea typeface="+mn-ea"/>
              </a:rPr>
              <a:t>8</a:t>
            </a: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4911725" y="3186113"/>
            <a:ext cx="500063" cy="219075"/>
          </a:xfrm>
          <a:prstGeom prst="rect">
            <a:avLst/>
          </a:prstGeom>
          <a:solidFill>
            <a:srgbClr val="FFFFFF">
              <a:alpha val="14902"/>
            </a:srgbClr>
          </a:solidFill>
          <a:ln w="9525">
            <a:solidFill>
              <a:srgbClr val="FFFF00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25" tIns="45713" rIns="91425" bIns="45713" anchor="ctr"/>
          <a:lstStyle/>
          <a:p>
            <a:pPr defTabSz="4571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200" b="1" dirty="0">
                <a:solidFill>
                  <a:prstClr val="black"/>
                </a:solidFill>
                <a:latin typeface="Calibri"/>
                <a:ea typeface="+mn-ea"/>
              </a:rPr>
              <a:t>22</a:t>
            </a:r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5048250" y="3725863"/>
            <a:ext cx="500063" cy="219075"/>
          </a:xfrm>
          <a:prstGeom prst="rect">
            <a:avLst/>
          </a:prstGeom>
          <a:solidFill>
            <a:srgbClr val="FFFFFF">
              <a:alpha val="14902"/>
            </a:srgbClr>
          </a:solidFill>
          <a:ln w="9525">
            <a:solidFill>
              <a:srgbClr val="FFFF00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25" tIns="45713" rIns="91425" bIns="45713" anchor="ctr"/>
          <a:lstStyle/>
          <a:p>
            <a:pPr defTabSz="4571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200" b="1" dirty="0">
                <a:solidFill>
                  <a:prstClr val="black"/>
                </a:solidFill>
                <a:latin typeface="Calibri"/>
                <a:ea typeface="+mn-ea"/>
              </a:rPr>
              <a:t>27</a:t>
            </a:r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5511800" y="2811463"/>
            <a:ext cx="500063" cy="219075"/>
          </a:xfrm>
          <a:prstGeom prst="rect">
            <a:avLst/>
          </a:prstGeom>
          <a:solidFill>
            <a:srgbClr val="FFFFFF">
              <a:alpha val="14902"/>
            </a:srgbClr>
          </a:solidFill>
          <a:ln w="9525">
            <a:solidFill>
              <a:srgbClr val="FFFF00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25" tIns="45713" rIns="91425" bIns="45713" anchor="ctr"/>
          <a:lstStyle/>
          <a:p>
            <a:pPr defTabSz="4571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200" b="1" dirty="0">
                <a:solidFill>
                  <a:prstClr val="black"/>
                </a:solidFill>
                <a:latin typeface="Calibri"/>
                <a:ea typeface="+mn-ea"/>
              </a:rPr>
              <a:t>25</a:t>
            </a: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5684838" y="3079750"/>
            <a:ext cx="500062" cy="219075"/>
          </a:xfrm>
          <a:prstGeom prst="rect">
            <a:avLst/>
          </a:prstGeom>
          <a:solidFill>
            <a:srgbClr val="FFFFFF">
              <a:alpha val="14902"/>
            </a:srgbClr>
          </a:solidFill>
          <a:ln w="9525">
            <a:solidFill>
              <a:srgbClr val="FFFF00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25" tIns="45713" rIns="91425" bIns="45713" anchor="ctr"/>
          <a:lstStyle/>
          <a:p>
            <a:pPr defTabSz="4571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200" b="1" dirty="0">
                <a:solidFill>
                  <a:prstClr val="black"/>
                </a:solidFill>
                <a:latin typeface="Calibri"/>
                <a:ea typeface="+mn-ea"/>
              </a:rPr>
              <a:t>26</a:t>
            </a:r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6457950" y="3519488"/>
            <a:ext cx="500063" cy="219075"/>
          </a:xfrm>
          <a:prstGeom prst="rect">
            <a:avLst/>
          </a:prstGeom>
          <a:solidFill>
            <a:srgbClr val="FFFFFF">
              <a:alpha val="14902"/>
            </a:srgbClr>
          </a:solidFill>
          <a:ln w="9525">
            <a:solidFill>
              <a:srgbClr val="FFFF00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25" tIns="45713" rIns="91425" bIns="45713" anchor="ctr"/>
          <a:lstStyle/>
          <a:p>
            <a:pPr defTabSz="4571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200" b="1" dirty="0">
                <a:solidFill>
                  <a:prstClr val="black"/>
                </a:solidFill>
                <a:latin typeface="Calibri"/>
                <a:ea typeface="+mn-ea"/>
              </a:rPr>
              <a:t>23</a:t>
            </a:r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8034338" y="4929188"/>
            <a:ext cx="500062" cy="219075"/>
          </a:xfrm>
          <a:prstGeom prst="rect">
            <a:avLst/>
          </a:prstGeom>
          <a:solidFill>
            <a:srgbClr val="FFFFFF">
              <a:alpha val="14902"/>
            </a:srgbClr>
          </a:solidFill>
          <a:ln w="9525">
            <a:solidFill>
              <a:srgbClr val="FFFF00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25" tIns="45713" rIns="91425" bIns="45713" anchor="ctr"/>
          <a:lstStyle/>
          <a:p>
            <a:pPr defTabSz="4571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200" b="1" dirty="0">
                <a:solidFill>
                  <a:prstClr val="black"/>
                </a:solidFill>
                <a:latin typeface="Calibri"/>
                <a:ea typeface="+mn-ea"/>
              </a:rPr>
              <a:t>21</a:t>
            </a:r>
          </a:p>
        </p:txBody>
      </p:sp>
      <p:sp>
        <p:nvSpPr>
          <p:cNvPr id="33" name="Rectangle 32"/>
          <p:cNvSpPr>
            <a:spLocks noChangeArrowheads="1"/>
          </p:cNvSpPr>
          <p:nvPr/>
        </p:nvSpPr>
        <p:spPr bwMode="auto">
          <a:xfrm>
            <a:off x="3289300" y="2935288"/>
            <a:ext cx="400050" cy="219075"/>
          </a:xfrm>
          <a:prstGeom prst="rect">
            <a:avLst/>
          </a:prstGeom>
          <a:solidFill>
            <a:srgbClr val="FFFFFF">
              <a:alpha val="14902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25" tIns="45713" rIns="91425" bIns="45713" anchor="ctr"/>
          <a:lstStyle/>
          <a:p>
            <a:pPr defTabSz="455613"/>
            <a:endParaRPr lang="es-ES_tradnl" sz="1200" b="1">
              <a:solidFill>
                <a:srgbClr val="000000"/>
              </a:solidFill>
            </a:endParaRPr>
          </a:p>
        </p:txBody>
      </p:sp>
      <p:sp>
        <p:nvSpPr>
          <p:cNvPr id="34" name="Rectangle 33"/>
          <p:cNvSpPr>
            <a:spLocks noChangeArrowheads="1"/>
          </p:cNvSpPr>
          <p:nvPr/>
        </p:nvSpPr>
        <p:spPr bwMode="auto">
          <a:xfrm>
            <a:off x="2984500" y="3660775"/>
            <a:ext cx="500063" cy="219075"/>
          </a:xfrm>
          <a:prstGeom prst="rect">
            <a:avLst/>
          </a:prstGeom>
          <a:solidFill>
            <a:srgbClr val="FFFFFF">
              <a:alpha val="14902"/>
            </a:srgbClr>
          </a:solidFill>
          <a:ln w="9525">
            <a:solidFill>
              <a:srgbClr val="FFFF00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25" tIns="45713" rIns="91425" bIns="45713" anchor="ctr"/>
          <a:lstStyle/>
          <a:p>
            <a:pPr defTabSz="4571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200" b="1" dirty="0">
                <a:solidFill>
                  <a:prstClr val="black"/>
                </a:solidFill>
                <a:latin typeface="Calibri"/>
                <a:ea typeface="+mn-ea"/>
              </a:rPr>
              <a:t>9</a:t>
            </a:r>
          </a:p>
        </p:txBody>
      </p:sp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8480425" y="5732463"/>
            <a:ext cx="500063" cy="217487"/>
          </a:xfrm>
          <a:prstGeom prst="rect">
            <a:avLst/>
          </a:prstGeom>
          <a:solidFill>
            <a:srgbClr val="FFFFFF">
              <a:alpha val="14902"/>
            </a:srgbClr>
          </a:solidFill>
          <a:ln w="9525">
            <a:solidFill>
              <a:srgbClr val="FFFF00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25" tIns="45713" rIns="91425" bIns="45713" anchor="ctr"/>
          <a:lstStyle/>
          <a:p>
            <a:pPr defTabSz="4571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200" b="1" dirty="0">
                <a:solidFill>
                  <a:prstClr val="black"/>
                </a:solidFill>
                <a:latin typeface="Calibri"/>
                <a:ea typeface="+mn-ea"/>
              </a:rPr>
              <a:t>24</a:t>
            </a:r>
          </a:p>
        </p:txBody>
      </p:sp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2446338" y="3292475"/>
            <a:ext cx="457200" cy="249238"/>
          </a:xfrm>
          <a:prstGeom prst="rect">
            <a:avLst/>
          </a:prstGeom>
          <a:solidFill>
            <a:srgbClr val="FFFFFF">
              <a:alpha val="14902"/>
            </a:srgbClr>
          </a:solidFill>
          <a:ln w="9525">
            <a:solidFill>
              <a:srgbClr val="FFFF00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25" tIns="45713" rIns="91425" bIns="45713" anchor="ctr"/>
          <a:lstStyle/>
          <a:p>
            <a:pPr defTabSz="4571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200" b="1" dirty="0">
                <a:solidFill>
                  <a:prstClr val="black"/>
                </a:solidFill>
                <a:latin typeface="Calibri"/>
                <a:ea typeface="+mn-ea"/>
              </a:rPr>
              <a:t>7</a:t>
            </a:r>
          </a:p>
        </p:txBody>
      </p:sp>
      <p:sp>
        <p:nvSpPr>
          <p:cNvPr id="38" name="Rectangle 37"/>
          <p:cNvSpPr>
            <a:spLocks noChangeArrowheads="1"/>
          </p:cNvSpPr>
          <p:nvPr/>
        </p:nvSpPr>
        <p:spPr bwMode="auto">
          <a:xfrm>
            <a:off x="4038600" y="2287588"/>
            <a:ext cx="430213" cy="223837"/>
          </a:xfrm>
          <a:prstGeom prst="rect">
            <a:avLst/>
          </a:prstGeom>
          <a:solidFill>
            <a:srgbClr val="FFFFFF">
              <a:alpha val="14902"/>
            </a:srgbClr>
          </a:solidFill>
          <a:ln w="9525">
            <a:solidFill>
              <a:srgbClr val="FFFF00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25" tIns="45713" rIns="91425" bIns="45713" anchor="ctr"/>
          <a:lstStyle/>
          <a:p>
            <a:pPr defTabSz="4571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200" b="1" dirty="0">
                <a:solidFill>
                  <a:prstClr val="black"/>
                </a:solidFill>
                <a:latin typeface="Calibri"/>
                <a:ea typeface="+mn-ea"/>
              </a:rPr>
              <a:t>30</a:t>
            </a:r>
          </a:p>
        </p:txBody>
      </p:sp>
      <p:cxnSp>
        <p:nvCxnSpPr>
          <p:cNvPr id="40" name="Straight Connector 39"/>
          <p:cNvCxnSpPr>
            <a:cxnSpLocks noChangeShapeType="1"/>
            <a:stCxn id="20" idx="3"/>
          </p:cNvCxnSpPr>
          <p:nvPr/>
        </p:nvCxnSpPr>
        <p:spPr bwMode="auto">
          <a:xfrm>
            <a:off x="2232025" y="3148013"/>
            <a:ext cx="946150" cy="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39" name="Rectangle 38"/>
          <p:cNvSpPr>
            <a:spLocks noChangeArrowheads="1"/>
          </p:cNvSpPr>
          <p:nvPr/>
        </p:nvSpPr>
        <p:spPr bwMode="auto">
          <a:xfrm>
            <a:off x="225425" y="3438525"/>
            <a:ext cx="403225" cy="315913"/>
          </a:xfrm>
          <a:prstGeom prst="rect">
            <a:avLst/>
          </a:prstGeom>
          <a:solidFill>
            <a:srgbClr val="FFFFFF">
              <a:alpha val="14902"/>
            </a:srgbClr>
          </a:solidFill>
          <a:ln w="9525">
            <a:solidFill>
              <a:srgbClr val="FFFF00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25" tIns="45713" rIns="91425" bIns="45713" anchor="ctr"/>
          <a:lstStyle/>
          <a:p>
            <a:pPr defTabSz="4571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200" b="1" dirty="0">
                <a:solidFill>
                  <a:prstClr val="black"/>
                </a:solidFill>
                <a:latin typeface="Calibri"/>
                <a:ea typeface="+mn-ea"/>
              </a:rPr>
              <a:t>2</a:t>
            </a:r>
          </a:p>
        </p:txBody>
      </p:sp>
      <p:sp>
        <p:nvSpPr>
          <p:cNvPr id="42" name="Rectangle 41"/>
          <p:cNvSpPr>
            <a:spLocks noChangeArrowheads="1"/>
          </p:cNvSpPr>
          <p:nvPr/>
        </p:nvSpPr>
        <p:spPr bwMode="auto">
          <a:xfrm>
            <a:off x="5888038" y="2384425"/>
            <a:ext cx="430212" cy="222250"/>
          </a:xfrm>
          <a:prstGeom prst="rect">
            <a:avLst/>
          </a:prstGeom>
          <a:solidFill>
            <a:srgbClr val="FFFFFF">
              <a:alpha val="14902"/>
            </a:srgbClr>
          </a:solidFill>
          <a:ln w="9525">
            <a:solidFill>
              <a:srgbClr val="FFFF00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25" tIns="45713" rIns="91425" bIns="45713" anchor="ctr"/>
          <a:lstStyle/>
          <a:p>
            <a:pPr defTabSz="4571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200" b="1" dirty="0">
                <a:solidFill>
                  <a:prstClr val="black"/>
                </a:solidFill>
                <a:latin typeface="Calibri"/>
                <a:ea typeface="+mn-ea"/>
              </a:rPr>
              <a:t>20</a:t>
            </a:r>
          </a:p>
        </p:txBody>
      </p:sp>
      <p:cxnSp>
        <p:nvCxnSpPr>
          <p:cNvPr id="43" name="Straight Connector 42"/>
          <p:cNvCxnSpPr>
            <a:cxnSpLocks noChangeShapeType="1"/>
            <a:stCxn id="37" idx="3"/>
            <a:endCxn id="33" idx="2"/>
          </p:cNvCxnSpPr>
          <p:nvPr/>
        </p:nvCxnSpPr>
        <p:spPr bwMode="auto">
          <a:xfrm flipV="1">
            <a:off x="2903538" y="3154363"/>
            <a:ext cx="585787" cy="261937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44" name="Straight Connector 43"/>
          <p:cNvCxnSpPr>
            <a:cxnSpLocks noChangeShapeType="1"/>
            <a:stCxn id="23" idx="1"/>
            <a:endCxn id="33" idx="3"/>
          </p:cNvCxnSpPr>
          <p:nvPr/>
        </p:nvCxnSpPr>
        <p:spPr bwMode="auto">
          <a:xfrm flipH="1" flipV="1">
            <a:off x="3689350" y="3044825"/>
            <a:ext cx="725488" cy="138113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45" name="Straight Connector 44"/>
          <p:cNvCxnSpPr>
            <a:cxnSpLocks noChangeShapeType="1"/>
          </p:cNvCxnSpPr>
          <p:nvPr/>
        </p:nvCxnSpPr>
        <p:spPr bwMode="auto">
          <a:xfrm flipH="1">
            <a:off x="3519488" y="2849563"/>
            <a:ext cx="484187" cy="258762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48" name="Straight Connector 47"/>
          <p:cNvCxnSpPr>
            <a:cxnSpLocks noChangeShapeType="1"/>
            <a:stCxn id="34" idx="0"/>
            <a:endCxn id="37" idx="2"/>
          </p:cNvCxnSpPr>
          <p:nvPr/>
        </p:nvCxnSpPr>
        <p:spPr bwMode="auto">
          <a:xfrm flipH="1" flipV="1">
            <a:off x="2674938" y="3541713"/>
            <a:ext cx="558800" cy="119062"/>
          </a:xfrm>
          <a:prstGeom prst="line">
            <a:avLst/>
          </a:prstGeom>
          <a:noFill/>
          <a:ln w="25400">
            <a:solidFill>
              <a:srgbClr val="008000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" name="Straight Connector 50"/>
          <p:cNvCxnSpPr>
            <a:cxnSpLocks noChangeShapeType="1"/>
            <a:stCxn id="24" idx="1"/>
            <a:endCxn id="37" idx="2"/>
          </p:cNvCxnSpPr>
          <p:nvPr/>
        </p:nvCxnSpPr>
        <p:spPr bwMode="auto">
          <a:xfrm flipH="1">
            <a:off x="2674938" y="3465513"/>
            <a:ext cx="844550" cy="76200"/>
          </a:xfrm>
          <a:prstGeom prst="line">
            <a:avLst/>
          </a:prstGeom>
          <a:noFill/>
          <a:ln w="25400">
            <a:solidFill>
              <a:srgbClr val="008000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5" name="Straight Connector 54"/>
          <p:cNvCxnSpPr>
            <a:cxnSpLocks noChangeShapeType="1"/>
            <a:stCxn id="21" idx="3"/>
            <a:endCxn id="37" idx="2"/>
          </p:cNvCxnSpPr>
          <p:nvPr/>
        </p:nvCxnSpPr>
        <p:spPr bwMode="auto">
          <a:xfrm>
            <a:off x="2192338" y="3457575"/>
            <a:ext cx="482600" cy="84138"/>
          </a:xfrm>
          <a:prstGeom prst="line">
            <a:avLst/>
          </a:prstGeom>
          <a:noFill/>
          <a:ln w="25400">
            <a:solidFill>
              <a:srgbClr val="008000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" name="Straight Connector 57"/>
          <p:cNvCxnSpPr>
            <a:cxnSpLocks noChangeShapeType="1"/>
            <a:stCxn id="22" idx="3"/>
            <a:endCxn id="37" idx="2"/>
          </p:cNvCxnSpPr>
          <p:nvPr/>
        </p:nvCxnSpPr>
        <p:spPr bwMode="auto">
          <a:xfrm flipV="1">
            <a:off x="1584325" y="3541713"/>
            <a:ext cx="1090613" cy="249237"/>
          </a:xfrm>
          <a:prstGeom prst="line">
            <a:avLst/>
          </a:prstGeom>
          <a:noFill/>
          <a:ln w="25400">
            <a:solidFill>
              <a:srgbClr val="008000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3" name="Straight Connector 62"/>
          <p:cNvCxnSpPr>
            <a:cxnSpLocks noChangeShapeType="1"/>
            <a:stCxn id="15" idx="1"/>
            <a:endCxn id="20" idx="3"/>
          </p:cNvCxnSpPr>
          <p:nvPr/>
        </p:nvCxnSpPr>
        <p:spPr bwMode="auto">
          <a:xfrm>
            <a:off x="2103438" y="2984500"/>
            <a:ext cx="128587" cy="163513"/>
          </a:xfrm>
          <a:prstGeom prst="line">
            <a:avLst/>
          </a:prstGeom>
          <a:noFill/>
          <a:ln w="25400">
            <a:solidFill>
              <a:srgbClr val="008000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" name="Straight Connector 65"/>
          <p:cNvCxnSpPr>
            <a:cxnSpLocks noChangeShapeType="1"/>
            <a:stCxn id="20" idx="3"/>
            <a:endCxn id="19" idx="3"/>
          </p:cNvCxnSpPr>
          <p:nvPr/>
        </p:nvCxnSpPr>
        <p:spPr bwMode="auto">
          <a:xfrm flipH="1" flipV="1">
            <a:off x="1717675" y="3111500"/>
            <a:ext cx="514350" cy="36513"/>
          </a:xfrm>
          <a:prstGeom prst="line">
            <a:avLst/>
          </a:prstGeom>
          <a:noFill/>
          <a:ln w="25400">
            <a:solidFill>
              <a:srgbClr val="008000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9" name="Straight Connector 68"/>
          <p:cNvCxnSpPr>
            <a:cxnSpLocks noChangeShapeType="1"/>
            <a:stCxn id="39" idx="3"/>
            <a:endCxn id="19" idx="1"/>
          </p:cNvCxnSpPr>
          <p:nvPr/>
        </p:nvCxnSpPr>
        <p:spPr bwMode="auto">
          <a:xfrm flipV="1">
            <a:off x="628650" y="3111500"/>
            <a:ext cx="650875" cy="485775"/>
          </a:xfrm>
          <a:prstGeom prst="line">
            <a:avLst/>
          </a:prstGeom>
          <a:noFill/>
          <a:ln w="25400">
            <a:solidFill>
              <a:srgbClr val="008000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" name="Straight Connector 71"/>
          <p:cNvCxnSpPr>
            <a:cxnSpLocks noChangeShapeType="1"/>
            <a:stCxn id="25" idx="2"/>
            <a:endCxn id="23" idx="2"/>
          </p:cNvCxnSpPr>
          <p:nvPr/>
        </p:nvCxnSpPr>
        <p:spPr bwMode="auto">
          <a:xfrm flipH="1" flipV="1">
            <a:off x="4664075" y="3292475"/>
            <a:ext cx="496888" cy="112713"/>
          </a:xfrm>
          <a:prstGeom prst="line">
            <a:avLst/>
          </a:prstGeom>
          <a:noFill/>
          <a:ln w="25400">
            <a:solidFill>
              <a:srgbClr val="008000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5" name="Straight Connector 74"/>
          <p:cNvCxnSpPr>
            <a:cxnSpLocks noChangeShapeType="1"/>
            <a:stCxn id="26" idx="0"/>
            <a:endCxn id="25" idx="2"/>
          </p:cNvCxnSpPr>
          <p:nvPr/>
        </p:nvCxnSpPr>
        <p:spPr bwMode="auto">
          <a:xfrm flipH="1" flipV="1">
            <a:off x="5160963" y="3405188"/>
            <a:ext cx="138112" cy="320675"/>
          </a:xfrm>
          <a:prstGeom prst="line">
            <a:avLst/>
          </a:prstGeom>
          <a:noFill/>
          <a:ln w="25400">
            <a:solidFill>
              <a:srgbClr val="008000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8" name="Straight Connector 77"/>
          <p:cNvCxnSpPr>
            <a:cxnSpLocks noChangeShapeType="1"/>
            <a:stCxn id="30" idx="1"/>
            <a:endCxn id="25" idx="2"/>
          </p:cNvCxnSpPr>
          <p:nvPr/>
        </p:nvCxnSpPr>
        <p:spPr bwMode="auto">
          <a:xfrm flipH="1" flipV="1">
            <a:off x="5160963" y="3405188"/>
            <a:ext cx="1296987" cy="223837"/>
          </a:xfrm>
          <a:prstGeom prst="line">
            <a:avLst/>
          </a:prstGeom>
          <a:noFill/>
          <a:ln w="25400">
            <a:solidFill>
              <a:srgbClr val="008000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1" name="Straight Connector 80"/>
          <p:cNvCxnSpPr>
            <a:cxnSpLocks noChangeShapeType="1"/>
            <a:stCxn id="29" idx="2"/>
            <a:endCxn id="25" idx="2"/>
          </p:cNvCxnSpPr>
          <p:nvPr/>
        </p:nvCxnSpPr>
        <p:spPr bwMode="auto">
          <a:xfrm flipH="1">
            <a:off x="5160963" y="3298825"/>
            <a:ext cx="774700" cy="106363"/>
          </a:xfrm>
          <a:prstGeom prst="line">
            <a:avLst/>
          </a:prstGeom>
          <a:noFill/>
          <a:ln w="25400">
            <a:solidFill>
              <a:srgbClr val="008000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4" name="Straight Connector 83"/>
          <p:cNvCxnSpPr>
            <a:cxnSpLocks noChangeShapeType="1"/>
            <a:stCxn id="28" idx="1"/>
            <a:endCxn id="23" idx="3"/>
          </p:cNvCxnSpPr>
          <p:nvPr/>
        </p:nvCxnSpPr>
        <p:spPr bwMode="auto">
          <a:xfrm flipH="1">
            <a:off x="4914900" y="2921000"/>
            <a:ext cx="596900" cy="261938"/>
          </a:xfrm>
          <a:prstGeom prst="line">
            <a:avLst/>
          </a:prstGeom>
          <a:noFill/>
          <a:ln w="25400">
            <a:solidFill>
              <a:srgbClr val="008000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7" name="Straight Connector 86"/>
          <p:cNvCxnSpPr>
            <a:cxnSpLocks noChangeShapeType="1"/>
          </p:cNvCxnSpPr>
          <p:nvPr/>
        </p:nvCxnSpPr>
        <p:spPr bwMode="auto">
          <a:xfrm>
            <a:off x="6719888" y="3770313"/>
            <a:ext cx="1454150" cy="1158875"/>
          </a:xfrm>
          <a:prstGeom prst="line">
            <a:avLst/>
          </a:prstGeom>
          <a:noFill/>
          <a:ln w="25400">
            <a:solidFill>
              <a:srgbClr val="008000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" name="Straight Connector 91"/>
          <p:cNvCxnSpPr>
            <a:cxnSpLocks noChangeShapeType="1"/>
            <a:stCxn id="41" idx="1"/>
            <a:endCxn id="32" idx="1"/>
          </p:cNvCxnSpPr>
          <p:nvPr/>
        </p:nvCxnSpPr>
        <p:spPr bwMode="auto">
          <a:xfrm flipH="1">
            <a:off x="3954463" y="2679700"/>
            <a:ext cx="820737" cy="279400"/>
          </a:xfrm>
          <a:prstGeom prst="line">
            <a:avLst/>
          </a:prstGeom>
          <a:noFill/>
          <a:ln w="25400">
            <a:solidFill>
              <a:srgbClr val="008000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5" name="Straight Connector 94"/>
          <p:cNvCxnSpPr>
            <a:cxnSpLocks noChangeShapeType="1"/>
            <a:endCxn id="41" idx="1"/>
          </p:cNvCxnSpPr>
          <p:nvPr/>
        </p:nvCxnSpPr>
        <p:spPr bwMode="auto">
          <a:xfrm flipH="1">
            <a:off x="4775200" y="2679700"/>
            <a:ext cx="660400" cy="0"/>
          </a:xfrm>
          <a:prstGeom prst="line">
            <a:avLst/>
          </a:prstGeom>
          <a:noFill/>
          <a:ln w="25400">
            <a:solidFill>
              <a:srgbClr val="008000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9" name="Straight Connector 98"/>
          <p:cNvCxnSpPr>
            <a:cxnSpLocks noChangeShapeType="1"/>
            <a:stCxn id="42" idx="1"/>
          </p:cNvCxnSpPr>
          <p:nvPr/>
        </p:nvCxnSpPr>
        <p:spPr bwMode="auto">
          <a:xfrm flipH="1">
            <a:off x="5365750" y="2495550"/>
            <a:ext cx="522288" cy="196850"/>
          </a:xfrm>
          <a:prstGeom prst="line">
            <a:avLst/>
          </a:prstGeom>
          <a:noFill/>
          <a:ln w="25400">
            <a:solidFill>
              <a:srgbClr val="008000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" name="Straight Connector 101"/>
          <p:cNvCxnSpPr>
            <a:cxnSpLocks noChangeShapeType="1"/>
            <a:stCxn id="14" idx="2"/>
            <a:endCxn id="32" idx="1"/>
          </p:cNvCxnSpPr>
          <p:nvPr/>
        </p:nvCxnSpPr>
        <p:spPr bwMode="auto">
          <a:xfrm>
            <a:off x="3397250" y="2713038"/>
            <a:ext cx="557213" cy="246062"/>
          </a:xfrm>
          <a:prstGeom prst="line">
            <a:avLst/>
          </a:prstGeom>
          <a:noFill/>
          <a:ln w="25400">
            <a:solidFill>
              <a:srgbClr val="008000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5" name="Straight Connector 104"/>
          <p:cNvCxnSpPr>
            <a:cxnSpLocks noChangeShapeType="1"/>
          </p:cNvCxnSpPr>
          <p:nvPr/>
        </p:nvCxnSpPr>
        <p:spPr bwMode="auto">
          <a:xfrm flipH="1">
            <a:off x="4511675" y="2305050"/>
            <a:ext cx="387350" cy="407988"/>
          </a:xfrm>
          <a:prstGeom prst="line">
            <a:avLst/>
          </a:prstGeom>
          <a:noFill/>
          <a:ln w="25400">
            <a:solidFill>
              <a:srgbClr val="008000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9" name="Straight Connector 108"/>
          <p:cNvCxnSpPr>
            <a:cxnSpLocks noChangeShapeType="1"/>
            <a:endCxn id="13" idx="2"/>
          </p:cNvCxnSpPr>
          <p:nvPr/>
        </p:nvCxnSpPr>
        <p:spPr bwMode="auto">
          <a:xfrm flipH="1" flipV="1">
            <a:off x="4684713" y="2232025"/>
            <a:ext cx="227012" cy="55563"/>
          </a:xfrm>
          <a:prstGeom prst="line">
            <a:avLst/>
          </a:prstGeom>
          <a:noFill/>
          <a:ln w="25400">
            <a:solidFill>
              <a:srgbClr val="008000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" name="Straight Connector 111"/>
          <p:cNvCxnSpPr>
            <a:cxnSpLocks noChangeShapeType="1"/>
            <a:stCxn id="12" idx="2"/>
          </p:cNvCxnSpPr>
          <p:nvPr/>
        </p:nvCxnSpPr>
        <p:spPr bwMode="auto">
          <a:xfrm flipH="1">
            <a:off x="4899025" y="2120900"/>
            <a:ext cx="252413" cy="184150"/>
          </a:xfrm>
          <a:prstGeom prst="line">
            <a:avLst/>
          </a:prstGeom>
          <a:noFill/>
          <a:ln w="25400">
            <a:solidFill>
              <a:srgbClr val="008000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5" name="Straight Connector 114"/>
          <p:cNvCxnSpPr>
            <a:cxnSpLocks noChangeShapeType="1"/>
            <a:stCxn id="11" idx="2"/>
          </p:cNvCxnSpPr>
          <p:nvPr/>
        </p:nvCxnSpPr>
        <p:spPr bwMode="auto">
          <a:xfrm flipH="1">
            <a:off x="4911725" y="2027238"/>
            <a:ext cx="725488" cy="277812"/>
          </a:xfrm>
          <a:prstGeom prst="line">
            <a:avLst/>
          </a:prstGeom>
          <a:noFill/>
          <a:ln w="25400">
            <a:solidFill>
              <a:srgbClr val="008000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8" name="Straight Connector 117"/>
          <p:cNvCxnSpPr>
            <a:cxnSpLocks noChangeShapeType="1"/>
            <a:stCxn id="9" idx="2"/>
          </p:cNvCxnSpPr>
          <p:nvPr/>
        </p:nvCxnSpPr>
        <p:spPr bwMode="auto">
          <a:xfrm flipH="1">
            <a:off x="4987925" y="2305050"/>
            <a:ext cx="877888" cy="0"/>
          </a:xfrm>
          <a:prstGeom prst="line">
            <a:avLst/>
          </a:prstGeom>
          <a:noFill/>
          <a:ln w="25400">
            <a:solidFill>
              <a:srgbClr val="008000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1" name="Straight Connector 120"/>
          <p:cNvCxnSpPr>
            <a:cxnSpLocks noChangeShapeType="1"/>
            <a:stCxn id="10" idx="2"/>
            <a:endCxn id="9" idx="3"/>
          </p:cNvCxnSpPr>
          <p:nvPr/>
        </p:nvCxnSpPr>
        <p:spPr bwMode="auto">
          <a:xfrm flipH="1">
            <a:off x="6080125" y="2057400"/>
            <a:ext cx="79375" cy="136525"/>
          </a:xfrm>
          <a:prstGeom prst="line">
            <a:avLst/>
          </a:prstGeom>
          <a:noFill/>
          <a:ln w="25400">
            <a:solidFill>
              <a:srgbClr val="008000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4" name="Straight Connector 123"/>
          <p:cNvCxnSpPr>
            <a:cxnSpLocks noChangeShapeType="1"/>
            <a:stCxn id="7" idx="1"/>
            <a:endCxn id="9" idx="3"/>
          </p:cNvCxnSpPr>
          <p:nvPr/>
        </p:nvCxnSpPr>
        <p:spPr bwMode="auto">
          <a:xfrm flipH="1">
            <a:off x="6080125" y="1825625"/>
            <a:ext cx="2108200" cy="368300"/>
          </a:xfrm>
          <a:prstGeom prst="line">
            <a:avLst/>
          </a:prstGeom>
          <a:noFill/>
          <a:ln w="25400">
            <a:solidFill>
              <a:srgbClr val="008000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8" name="Straight Connector 127"/>
          <p:cNvCxnSpPr>
            <a:cxnSpLocks noChangeShapeType="1"/>
            <a:stCxn id="31" idx="2"/>
            <a:endCxn id="35" idx="0"/>
          </p:cNvCxnSpPr>
          <p:nvPr/>
        </p:nvCxnSpPr>
        <p:spPr bwMode="auto">
          <a:xfrm>
            <a:off x="8285163" y="5148263"/>
            <a:ext cx="444500" cy="584200"/>
          </a:xfrm>
          <a:prstGeom prst="line">
            <a:avLst/>
          </a:prstGeom>
          <a:noFill/>
          <a:ln w="25400">
            <a:solidFill>
              <a:srgbClr val="008000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3543300" y="2730500"/>
            <a:ext cx="398463" cy="219075"/>
          </a:xfrm>
          <a:prstGeom prst="rect">
            <a:avLst/>
          </a:prstGeom>
          <a:solidFill>
            <a:srgbClr val="FFFFFF">
              <a:alpha val="14902"/>
            </a:srgbClr>
          </a:solidFill>
          <a:ln w="9525">
            <a:solidFill>
              <a:srgbClr val="FFFF00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25" tIns="45713" rIns="91425" bIns="45713" anchor="ctr"/>
          <a:lstStyle/>
          <a:p>
            <a:pPr defTabSz="4571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200" b="1" dirty="0">
                <a:solidFill>
                  <a:prstClr val="black"/>
                </a:solidFill>
                <a:latin typeface="Calibri"/>
                <a:ea typeface="+mn-ea"/>
              </a:rPr>
              <a:t>12</a:t>
            </a:r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3954463" y="2833688"/>
            <a:ext cx="355600" cy="252412"/>
          </a:xfrm>
          <a:prstGeom prst="rect">
            <a:avLst/>
          </a:prstGeom>
          <a:solidFill>
            <a:srgbClr val="FFFFFF">
              <a:alpha val="14902"/>
            </a:srgbClr>
          </a:solidFill>
          <a:ln w="9525">
            <a:solidFill>
              <a:srgbClr val="FFFF00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25" tIns="45713" rIns="91425" bIns="45713" anchor="ctr"/>
          <a:lstStyle/>
          <a:p>
            <a:pPr defTabSz="4571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200" b="1" dirty="0">
                <a:solidFill>
                  <a:prstClr val="black"/>
                </a:solidFill>
                <a:latin typeface="Calibri"/>
                <a:ea typeface="+mn-ea"/>
              </a:rPr>
              <a:t>11</a:t>
            </a:r>
          </a:p>
        </p:txBody>
      </p:sp>
      <p:sp>
        <p:nvSpPr>
          <p:cNvPr id="41" name="Rectangle 40"/>
          <p:cNvSpPr>
            <a:spLocks noChangeArrowheads="1"/>
          </p:cNvSpPr>
          <p:nvPr/>
        </p:nvSpPr>
        <p:spPr bwMode="auto">
          <a:xfrm>
            <a:off x="4775200" y="2568575"/>
            <a:ext cx="430213" cy="222250"/>
          </a:xfrm>
          <a:prstGeom prst="rect">
            <a:avLst/>
          </a:prstGeom>
          <a:solidFill>
            <a:srgbClr val="FFFFFF">
              <a:alpha val="14902"/>
            </a:srgbClr>
          </a:solidFill>
          <a:ln w="9525">
            <a:solidFill>
              <a:srgbClr val="FFFF00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25" tIns="45713" rIns="91425" bIns="45713" anchor="ctr"/>
          <a:lstStyle/>
          <a:p>
            <a:pPr defTabSz="4571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200" b="1" dirty="0">
                <a:solidFill>
                  <a:prstClr val="black"/>
                </a:solidFill>
                <a:latin typeface="Calibri"/>
                <a:ea typeface="+mn-ea"/>
              </a:rPr>
              <a:t>20</a:t>
            </a: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828800" y="3038475"/>
            <a:ext cx="403225" cy="219075"/>
          </a:xfrm>
          <a:prstGeom prst="rect">
            <a:avLst/>
          </a:prstGeom>
          <a:solidFill>
            <a:srgbClr val="FFFFFF">
              <a:alpha val="14902"/>
            </a:srgbClr>
          </a:solidFill>
          <a:ln w="9525">
            <a:solidFill>
              <a:srgbClr val="FFFF00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25" tIns="45713" rIns="91425" bIns="45713" anchor="ctr"/>
          <a:lstStyle/>
          <a:p>
            <a:pPr defTabSz="4571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200" b="1" dirty="0">
                <a:solidFill>
                  <a:prstClr val="black"/>
                </a:solidFill>
                <a:latin typeface="Calibri"/>
                <a:ea typeface="+mn-ea"/>
              </a:rPr>
              <a:t>1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74675" y="549275"/>
            <a:ext cx="2849563" cy="525463"/>
          </a:xfrm>
          <a:prstGeom prst="rect">
            <a:avLst/>
          </a:prstGeom>
          <a:noFill/>
        </p:spPr>
        <p:txBody>
          <a:bodyPr wrap="none" lIns="91425" tIns="45713" rIns="91425" bIns="45713">
            <a:spAutoFit/>
          </a:bodyPr>
          <a:lstStyle/>
          <a:p>
            <a:pPr defTabSz="4571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2800" dirty="0">
                <a:solidFill>
                  <a:prstClr val="black"/>
                </a:solidFill>
                <a:latin typeface="Handwriting - Dakota"/>
                <a:ea typeface="+mn-ea"/>
                <a:cs typeface="Handwriting - Dakota"/>
              </a:rPr>
              <a:t>PV Micro-central</a:t>
            </a:r>
          </a:p>
        </p:txBody>
      </p:sp>
      <p:cxnSp>
        <p:nvCxnSpPr>
          <p:cNvPr id="4" name="Curved Connector 3"/>
          <p:cNvCxnSpPr>
            <a:cxnSpLocks noChangeShapeType="1"/>
          </p:cNvCxnSpPr>
          <p:nvPr/>
        </p:nvCxnSpPr>
        <p:spPr bwMode="auto">
          <a:xfrm rot="16200000" flipH="1">
            <a:off x="1562894" y="1213644"/>
            <a:ext cx="1936750" cy="1404938"/>
          </a:xfrm>
          <a:prstGeom prst="curvedConnector3">
            <a:avLst>
              <a:gd name="adj1" fmla="val 50000"/>
            </a:avLst>
          </a:prstGeom>
          <a:noFill/>
          <a:ln w="25400">
            <a:solidFill>
              <a:srgbClr val="823634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31884969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_tradnl" smtClean="0"/>
          </a:p>
        </p:txBody>
      </p:sp>
      <p:sp>
        <p:nvSpPr>
          <p:cNvPr id="10035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_tradnl" smtClean="0"/>
          </a:p>
        </p:txBody>
      </p:sp>
      <p:pic>
        <p:nvPicPr>
          <p:cNvPr id="100355" name="Picture 3" descr="IMG_258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2887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_tradnl" smtClean="0"/>
          </a:p>
        </p:txBody>
      </p:sp>
      <p:sp>
        <p:nvSpPr>
          <p:cNvPr id="10137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_tradnl" smtClean="0"/>
          </a:p>
        </p:txBody>
      </p:sp>
      <p:pic>
        <p:nvPicPr>
          <p:cNvPr id="101379" name="Picture 3" descr="IMG_2663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54163" y="5211763"/>
            <a:ext cx="7589837" cy="64611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82284" tIns="41142" rIns="82284" bIns="41142">
            <a:spAutoFit/>
          </a:bodyPr>
          <a:lstStyle>
            <a:lvl1pPr defTabSz="455613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455613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455613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455613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455613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s-ES_tradnl" sz="1800">
                <a:solidFill>
                  <a:srgbClr val="000000"/>
                </a:solidFill>
              </a:rPr>
              <a:t>An  </a:t>
            </a:r>
            <a:r>
              <a:rPr lang="es-ES_tradnl" sz="1800" b="1">
                <a:solidFill>
                  <a:srgbClr val="000000"/>
                </a:solidFill>
              </a:rPr>
              <a:t>smart</a:t>
            </a:r>
            <a:r>
              <a:rPr lang="es-ES_tradnl" sz="1800">
                <a:solidFill>
                  <a:srgbClr val="000000"/>
                </a:solidFill>
              </a:rPr>
              <a:t> </a:t>
            </a:r>
            <a:r>
              <a:rPr lang="es-ES_tradnl" sz="1800" b="1">
                <a:solidFill>
                  <a:srgbClr val="000000"/>
                </a:solidFill>
              </a:rPr>
              <a:t>micro-grid </a:t>
            </a:r>
            <a:r>
              <a:rPr lang="es-ES_tradnl" sz="1800">
                <a:solidFill>
                  <a:srgbClr val="000000"/>
                </a:solidFill>
              </a:rPr>
              <a:t>combines clean energy, efficiency and smart allocation of resources to provide reliable and cost-effective energy services</a:t>
            </a:r>
            <a:endParaRPr lang="fr-FR" sz="1800">
              <a:solidFill>
                <a:srgbClr val="000000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320675" y="206375"/>
            <a:ext cx="4114800" cy="6159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lIns="34285" tIns="34285" rIns="34285" bIns="34285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787878"/>
                </a:solidFill>
                <a:latin typeface="+mj-lt"/>
                <a:ea typeface="+mj-ea"/>
                <a:cs typeface="+mj-cs"/>
                <a:sym typeface="Interstate-Light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787878"/>
                </a:solidFill>
                <a:latin typeface="Interstate-Light" charset="0"/>
                <a:ea typeface="ヒラギノ角ゴ ProN W3" charset="0"/>
                <a:cs typeface="ヒラギノ角ゴ ProN W3" charset="0"/>
                <a:sym typeface="Interstate-Light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787878"/>
                </a:solidFill>
                <a:latin typeface="Interstate-Light" charset="0"/>
                <a:ea typeface="ヒラギノ角ゴ ProN W3" charset="0"/>
                <a:cs typeface="ヒラギノ角ゴ ProN W3" charset="0"/>
                <a:sym typeface="Interstate-Light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787878"/>
                </a:solidFill>
                <a:latin typeface="Interstate-Light" charset="0"/>
                <a:ea typeface="ヒラギノ角ゴ ProN W3" charset="0"/>
                <a:cs typeface="ヒラギノ角ゴ ProN W3" charset="0"/>
                <a:sym typeface="Interstate-Light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787878"/>
                </a:solidFill>
                <a:latin typeface="Interstate-Light" charset="0"/>
                <a:ea typeface="ヒラギノ角ゴ ProN W3" charset="0"/>
                <a:cs typeface="ヒラギノ角ゴ ProN W3" charset="0"/>
                <a:sym typeface="Interstate-Light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rgbClr val="787878"/>
                </a:solidFill>
                <a:latin typeface="Interstate-Light" charset="0"/>
                <a:ea typeface="ヒラギノ角ゴ ProN W3" charset="0"/>
                <a:cs typeface="ヒラギノ角ゴ ProN W3" charset="0"/>
                <a:sym typeface="Interstate-Light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rgbClr val="787878"/>
                </a:solidFill>
                <a:latin typeface="Interstate-Light" charset="0"/>
                <a:ea typeface="ヒラギノ角ゴ ProN W3" charset="0"/>
                <a:cs typeface="ヒラギノ角ゴ ProN W3" charset="0"/>
                <a:sym typeface="Interstate-Light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rgbClr val="787878"/>
                </a:solidFill>
                <a:latin typeface="Interstate-Light" charset="0"/>
                <a:ea typeface="ヒラギノ角ゴ ProN W3" charset="0"/>
                <a:cs typeface="ヒラギノ角ゴ ProN W3" charset="0"/>
                <a:sym typeface="Interstate-Light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rgbClr val="787878"/>
                </a:solidFill>
                <a:latin typeface="Interstate-Light" charset="0"/>
                <a:ea typeface="ヒラギノ角ゴ ProN W3" charset="0"/>
                <a:cs typeface="ヒラギノ角ゴ ProN W3" charset="0"/>
                <a:sym typeface="Interstate-Light" charset="0"/>
              </a:defRPr>
            </a:lvl9pPr>
          </a:lstStyle>
          <a:p>
            <a:pPr defTabSz="457130">
              <a:defRPr/>
            </a:pPr>
            <a:r>
              <a:rPr lang="en-US" b="1" dirty="0" smtClean="0">
                <a:solidFill>
                  <a:srgbClr val="000000"/>
                </a:solidFill>
              </a:rPr>
              <a:t>Smart Micro-grids</a:t>
            </a:r>
            <a:endParaRPr lang="en-US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9109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25" y="179388"/>
            <a:ext cx="1965325" cy="140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800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13" y="4286250"/>
            <a:ext cx="1965325" cy="140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8003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7038" y="204788"/>
            <a:ext cx="1965325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800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5663" y="2133600"/>
            <a:ext cx="1965325" cy="140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8005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7163" y="5456238"/>
            <a:ext cx="1963737" cy="140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8006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-17463"/>
            <a:ext cx="1965325" cy="140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8007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038" y="1928813"/>
            <a:ext cx="1963737" cy="140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8008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0263" y="5037138"/>
            <a:ext cx="1963737" cy="140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32" name="Freeform 12"/>
          <p:cNvSpPr>
            <a:spLocks/>
          </p:cNvSpPr>
          <p:nvPr/>
        </p:nvSpPr>
        <p:spPr bwMode="auto">
          <a:xfrm>
            <a:off x="5589588" y="587375"/>
            <a:ext cx="420687" cy="2136775"/>
          </a:xfrm>
          <a:custGeom>
            <a:avLst/>
            <a:gdLst/>
            <a:ahLst/>
            <a:cxnLst>
              <a:cxn ang="0">
                <a:pos x="3874" y="0"/>
              </a:cxn>
              <a:cxn ang="0">
                <a:pos x="0" y="21600"/>
              </a:cxn>
            </a:cxnLst>
            <a:rect l="0" t="0" r="r" b="b"/>
            <a:pathLst>
              <a:path w="10719" h="21600">
                <a:moveTo>
                  <a:pt x="3874" y="0"/>
                </a:moveTo>
                <a:cubicBezTo>
                  <a:pt x="3874" y="0"/>
                  <a:pt x="21600" y="14800"/>
                  <a:pt x="0" y="21600"/>
                </a:cubicBezTo>
              </a:path>
            </a:pathLst>
          </a:custGeom>
          <a:noFill/>
          <a:ln w="101600" cap="rnd">
            <a:solidFill>
              <a:srgbClr val="002D99"/>
            </a:solidFill>
            <a:prstDash val="sysDot"/>
            <a:miter lim="800000"/>
            <a:headEnd type="none" w="med" len="med"/>
            <a:tailEnd type="none" w="med" len="med"/>
          </a:ln>
          <a:effectLst>
            <a:outerShdw blurRad="63500" dist="63500" dir="2700000" algn="ctr" rotWithShape="0">
              <a:schemeClr val="bg2">
                <a:alpha val="70000"/>
              </a:schemeClr>
            </a:outerShdw>
          </a:effectLst>
        </p:spPr>
        <p:txBody>
          <a:bodyPr lIns="0" tIns="0" rIns="0" bIns="0"/>
          <a:lstStyle/>
          <a:p>
            <a:pPr>
              <a:defRPr/>
            </a:pPr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0733" name="Freeform 13"/>
          <p:cNvSpPr>
            <a:spLocks/>
          </p:cNvSpPr>
          <p:nvPr/>
        </p:nvSpPr>
        <p:spPr bwMode="auto">
          <a:xfrm>
            <a:off x="5826125" y="723900"/>
            <a:ext cx="2327275" cy="2187575"/>
          </a:xfrm>
          <a:custGeom>
            <a:avLst/>
            <a:gdLst/>
            <a:ahLst/>
            <a:cxnLst>
              <a:cxn ang="0">
                <a:pos x="21600" y="0"/>
              </a:cxn>
              <a:cxn ang="0">
                <a:pos x="0" y="20477"/>
              </a:cxn>
            </a:cxnLst>
            <a:rect l="0" t="0" r="r" b="b"/>
            <a:pathLst>
              <a:path w="21600" h="20519">
                <a:moveTo>
                  <a:pt x="21600" y="0"/>
                </a:moveTo>
                <a:cubicBezTo>
                  <a:pt x="21600" y="0"/>
                  <a:pt x="14920" y="21600"/>
                  <a:pt x="0" y="20477"/>
                </a:cubicBezTo>
              </a:path>
            </a:pathLst>
          </a:custGeom>
          <a:noFill/>
          <a:ln w="101600" cap="rnd">
            <a:solidFill>
              <a:srgbClr val="002D99"/>
            </a:solidFill>
            <a:prstDash val="sysDot"/>
            <a:miter lim="800000"/>
            <a:headEnd type="none" w="med" len="med"/>
            <a:tailEnd type="none" w="med" len="med"/>
          </a:ln>
          <a:effectLst>
            <a:outerShdw blurRad="63500" dist="63500" dir="2700000" algn="ctr" rotWithShape="0">
              <a:schemeClr val="bg2">
                <a:alpha val="70000"/>
              </a:schemeClr>
            </a:outerShdw>
          </a:effectLst>
        </p:spPr>
        <p:txBody>
          <a:bodyPr lIns="0" tIns="0" rIns="0" bIns="0"/>
          <a:lstStyle/>
          <a:p>
            <a:pPr>
              <a:defRPr/>
            </a:pPr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0734" name="Freeform 14"/>
          <p:cNvSpPr>
            <a:spLocks/>
          </p:cNvSpPr>
          <p:nvPr/>
        </p:nvSpPr>
        <p:spPr bwMode="auto">
          <a:xfrm>
            <a:off x="5964238" y="2795588"/>
            <a:ext cx="2662237" cy="774700"/>
          </a:xfrm>
          <a:custGeom>
            <a:avLst/>
            <a:gdLst/>
            <a:ahLst/>
            <a:cxnLst>
              <a:cxn ang="0">
                <a:pos x="21600" y="0"/>
              </a:cxn>
              <a:cxn ang="0">
                <a:pos x="0" y="8332"/>
              </a:cxn>
            </a:cxnLst>
            <a:rect l="0" t="0" r="r" b="b"/>
            <a:pathLst>
              <a:path w="21600" h="12642">
                <a:moveTo>
                  <a:pt x="21600" y="0"/>
                </a:moveTo>
                <a:cubicBezTo>
                  <a:pt x="21600" y="0"/>
                  <a:pt x="8918" y="21600"/>
                  <a:pt x="0" y="8332"/>
                </a:cubicBezTo>
              </a:path>
            </a:pathLst>
          </a:custGeom>
          <a:noFill/>
          <a:ln w="101600" cap="rnd">
            <a:solidFill>
              <a:srgbClr val="002D99"/>
            </a:solidFill>
            <a:prstDash val="sysDot"/>
            <a:miter lim="800000"/>
            <a:headEnd type="none" w="med" len="med"/>
            <a:tailEnd type="none" w="med" len="med"/>
          </a:ln>
          <a:effectLst>
            <a:outerShdw blurRad="63500" dist="63500" dir="2700000" algn="ctr" rotWithShape="0">
              <a:schemeClr val="bg2">
                <a:alpha val="70000"/>
              </a:schemeClr>
            </a:outerShdw>
          </a:effectLst>
        </p:spPr>
        <p:txBody>
          <a:bodyPr lIns="0" tIns="0" rIns="0" bIns="0"/>
          <a:lstStyle/>
          <a:p>
            <a:pPr>
              <a:defRPr/>
            </a:pPr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0735" name="Freeform 15"/>
          <p:cNvSpPr>
            <a:spLocks/>
          </p:cNvSpPr>
          <p:nvPr/>
        </p:nvSpPr>
        <p:spPr bwMode="auto">
          <a:xfrm>
            <a:off x="5537200" y="4608513"/>
            <a:ext cx="2146300" cy="939800"/>
          </a:xfrm>
          <a:custGeom>
            <a:avLst/>
            <a:gdLst/>
            <a:ahLst/>
            <a:cxnLst>
              <a:cxn ang="0">
                <a:pos x="21600" y="17976"/>
              </a:cxn>
              <a:cxn ang="0">
                <a:pos x="0" y="0"/>
              </a:cxn>
            </a:cxnLst>
            <a:rect l="0" t="0" r="r" b="b"/>
            <a:pathLst>
              <a:path w="21600" h="18205">
                <a:moveTo>
                  <a:pt x="21600" y="17976"/>
                </a:moveTo>
                <a:cubicBezTo>
                  <a:pt x="21600" y="17976"/>
                  <a:pt x="3896" y="21600"/>
                  <a:pt x="0" y="0"/>
                </a:cubicBezTo>
              </a:path>
            </a:pathLst>
          </a:custGeom>
          <a:noFill/>
          <a:ln w="101600" cap="rnd">
            <a:solidFill>
              <a:srgbClr val="002D99"/>
            </a:solidFill>
            <a:prstDash val="sysDot"/>
            <a:miter lim="800000"/>
            <a:headEnd type="none" w="med" len="med"/>
            <a:tailEnd type="none" w="med" len="med"/>
          </a:ln>
          <a:effectLst>
            <a:outerShdw blurRad="63500" dist="63500" dir="2700000" algn="ctr" rotWithShape="0">
              <a:schemeClr val="bg2">
                <a:alpha val="70000"/>
              </a:schemeClr>
            </a:outerShdw>
          </a:effectLst>
        </p:spPr>
        <p:txBody>
          <a:bodyPr lIns="0" tIns="0" rIns="0" bIns="0"/>
          <a:lstStyle/>
          <a:p>
            <a:pPr>
              <a:defRPr/>
            </a:pPr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0736" name="Freeform 16"/>
          <p:cNvSpPr>
            <a:spLocks/>
          </p:cNvSpPr>
          <p:nvPr/>
        </p:nvSpPr>
        <p:spPr bwMode="auto">
          <a:xfrm>
            <a:off x="3714750" y="4394200"/>
            <a:ext cx="317500" cy="1071563"/>
          </a:xfrm>
          <a:custGeom>
            <a:avLst/>
            <a:gdLst/>
            <a:ahLst/>
            <a:cxnLst>
              <a:cxn ang="0">
                <a:pos x="2211" y="21600"/>
              </a:cxn>
              <a:cxn ang="0">
                <a:pos x="14026" y="0"/>
              </a:cxn>
            </a:cxnLst>
            <a:rect l="0" t="0" r="r" b="b"/>
            <a:pathLst>
              <a:path w="14026" h="21600">
                <a:moveTo>
                  <a:pt x="2211" y="21600"/>
                </a:moveTo>
                <a:cubicBezTo>
                  <a:pt x="2211" y="21600"/>
                  <a:pt x="-7574" y="5360"/>
                  <a:pt x="14026" y="0"/>
                </a:cubicBezTo>
              </a:path>
            </a:pathLst>
          </a:custGeom>
          <a:noFill/>
          <a:ln w="101600" cap="rnd">
            <a:solidFill>
              <a:srgbClr val="002D99"/>
            </a:solidFill>
            <a:prstDash val="sysDot"/>
            <a:miter lim="800000"/>
            <a:headEnd type="none" w="med" len="med"/>
            <a:tailEnd type="none" w="med" len="med"/>
          </a:ln>
          <a:effectLst>
            <a:outerShdw blurRad="63500" dist="63500" dir="2700000" algn="ctr" rotWithShape="0">
              <a:schemeClr val="bg2">
                <a:alpha val="70000"/>
              </a:schemeClr>
            </a:outerShdw>
          </a:effectLst>
        </p:spPr>
        <p:txBody>
          <a:bodyPr lIns="0" tIns="0" rIns="0" bIns="0"/>
          <a:lstStyle/>
          <a:p>
            <a:pPr>
              <a:defRPr/>
            </a:pPr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0737" name="Freeform 17"/>
          <p:cNvSpPr>
            <a:spLocks/>
          </p:cNvSpPr>
          <p:nvPr/>
        </p:nvSpPr>
        <p:spPr bwMode="auto">
          <a:xfrm>
            <a:off x="1839913" y="3535363"/>
            <a:ext cx="2609850" cy="798512"/>
          </a:xfrm>
          <a:custGeom>
            <a:avLst/>
            <a:gdLst/>
            <a:ahLst/>
            <a:cxnLst>
              <a:cxn ang="0">
                <a:pos x="0" y="12908"/>
              </a:cxn>
              <a:cxn ang="0">
                <a:pos x="21600" y="3991"/>
              </a:cxn>
            </a:cxnLst>
            <a:rect l="0" t="0" r="r" b="b"/>
            <a:pathLst>
              <a:path w="21600" h="12908">
                <a:moveTo>
                  <a:pt x="0" y="12908"/>
                </a:moveTo>
                <a:cubicBezTo>
                  <a:pt x="0" y="12908"/>
                  <a:pt x="12533" y="-8692"/>
                  <a:pt x="21600" y="3991"/>
                </a:cubicBezTo>
              </a:path>
            </a:pathLst>
          </a:custGeom>
          <a:noFill/>
          <a:ln w="101600" cap="rnd">
            <a:solidFill>
              <a:srgbClr val="002D99"/>
            </a:solidFill>
            <a:prstDash val="sysDot"/>
            <a:miter lim="800000"/>
            <a:headEnd type="none" w="med" len="med"/>
            <a:tailEnd type="none" w="med" len="med"/>
          </a:ln>
          <a:effectLst>
            <a:outerShdw blurRad="63500" dist="63500" dir="2700000" algn="ctr" rotWithShape="0">
              <a:schemeClr val="bg2">
                <a:alpha val="70000"/>
              </a:schemeClr>
            </a:outerShdw>
          </a:effectLst>
        </p:spPr>
        <p:txBody>
          <a:bodyPr lIns="0" tIns="0" rIns="0" bIns="0"/>
          <a:lstStyle/>
          <a:p>
            <a:pPr>
              <a:defRPr/>
            </a:pPr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0738" name="Freeform 18"/>
          <p:cNvSpPr>
            <a:spLocks/>
          </p:cNvSpPr>
          <p:nvPr/>
        </p:nvSpPr>
        <p:spPr bwMode="auto">
          <a:xfrm>
            <a:off x="2000250" y="2197100"/>
            <a:ext cx="2197100" cy="639763"/>
          </a:xfrm>
          <a:custGeom>
            <a:avLst/>
            <a:gdLst/>
            <a:ahLst/>
            <a:cxnLst>
              <a:cxn ang="0">
                <a:pos x="0" y="2353"/>
              </a:cxn>
              <a:cxn ang="0">
                <a:pos x="21600" y="13865"/>
              </a:cxn>
            </a:cxnLst>
            <a:rect l="0" t="0" r="r" b="b"/>
            <a:pathLst>
              <a:path w="21600" h="13865">
                <a:moveTo>
                  <a:pt x="0" y="2353"/>
                </a:moveTo>
                <a:cubicBezTo>
                  <a:pt x="0" y="2353"/>
                  <a:pt x="16176" y="-7735"/>
                  <a:pt x="21600" y="13865"/>
                </a:cubicBezTo>
              </a:path>
            </a:pathLst>
          </a:custGeom>
          <a:noFill/>
          <a:ln w="101600" cap="rnd">
            <a:solidFill>
              <a:srgbClr val="002D99"/>
            </a:solidFill>
            <a:prstDash val="sysDot"/>
            <a:miter lim="800000"/>
            <a:headEnd type="none" w="med" len="med"/>
            <a:tailEnd type="none" w="med" len="med"/>
          </a:ln>
          <a:effectLst>
            <a:outerShdw blurRad="63500" dist="63500" dir="2700000" algn="ctr" rotWithShape="0">
              <a:schemeClr val="bg2">
                <a:alpha val="70000"/>
              </a:schemeClr>
            </a:outerShdw>
          </a:effectLst>
        </p:spPr>
        <p:txBody>
          <a:bodyPr lIns="0" tIns="0" rIns="0" bIns="0"/>
          <a:lstStyle/>
          <a:p>
            <a:pPr>
              <a:defRPr/>
            </a:pPr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0739" name="Freeform 19"/>
          <p:cNvSpPr>
            <a:spLocks/>
          </p:cNvSpPr>
          <p:nvPr/>
        </p:nvSpPr>
        <p:spPr bwMode="auto">
          <a:xfrm>
            <a:off x="1677988" y="833438"/>
            <a:ext cx="3305175" cy="1684337"/>
          </a:xfrm>
          <a:custGeom>
            <a:avLst/>
            <a:gdLst/>
            <a:ahLst/>
            <a:cxnLst>
              <a:cxn ang="0">
                <a:pos x="0" y="20"/>
              </a:cxn>
              <a:cxn ang="0">
                <a:pos x="21600" y="20174"/>
              </a:cxn>
            </a:cxnLst>
            <a:rect l="0" t="0" r="r" b="b"/>
            <a:pathLst>
              <a:path w="21600" h="20174">
                <a:moveTo>
                  <a:pt x="0" y="20"/>
                </a:moveTo>
                <a:cubicBezTo>
                  <a:pt x="0" y="20"/>
                  <a:pt x="18322" y="-1426"/>
                  <a:pt x="21600" y="20174"/>
                </a:cubicBezTo>
              </a:path>
            </a:pathLst>
          </a:custGeom>
          <a:noFill/>
          <a:ln w="101600" cap="rnd">
            <a:solidFill>
              <a:srgbClr val="002D99"/>
            </a:solidFill>
            <a:prstDash val="sysDot"/>
            <a:miter lim="800000"/>
            <a:headEnd type="none" w="med" len="med"/>
            <a:tailEnd type="none" w="med" len="med"/>
          </a:ln>
          <a:effectLst>
            <a:outerShdw blurRad="63500" dist="63500" dir="2700000" algn="ctr" rotWithShape="0">
              <a:schemeClr val="bg2">
                <a:alpha val="70000"/>
              </a:schemeClr>
            </a:outerShdw>
          </a:effectLst>
        </p:spPr>
        <p:txBody>
          <a:bodyPr lIns="0" tIns="0" rIns="0" bIns="0"/>
          <a:lstStyle/>
          <a:p>
            <a:pPr>
              <a:defRPr/>
            </a:pPr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28017" name="Content Placeholder 3" descr="home-page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5" r="50000" b="27853"/>
          <a:stretch>
            <a:fillRect/>
          </a:stretch>
        </p:blipFill>
        <p:spPr>
          <a:xfrm>
            <a:off x="3232150" y="2143125"/>
            <a:ext cx="3097213" cy="2251075"/>
          </a:xfrm>
          <a:ln>
            <a:solidFill>
              <a:srgbClr val="12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5749895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204</Words>
  <Application>Microsoft Office PowerPoint</Application>
  <PresentationFormat>On-screen Show (4:3)</PresentationFormat>
  <Paragraphs>63</Paragraphs>
  <Slides>10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Situation des Ménages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Electrification Planning: Business as Usual</vt:lpstr>
    </vt:vector>
  </TitlesOfParts>
  <Company>The World Bank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Jeeyoon Kim</dc:creator>
  <cp:lastModifiedBy>Jeeyoon Kim</cp:lastModifiedBy>
  <cp:revision>1</cp:revision>
  <dcterms:created xsi:type="dcterms:W3CDTF">2013-12-04T14:10:27Z</dcterms:created>
  <dcterms:modified xsi:type="dcterms:W3CDTF">2013-12-04T14:10:47Z</dcterms:modified>
</cp:coreProperties>
</file>